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258" r:id="rId2"/>
    <p:sldId id="257" r:id="rId3"/>
    <p:sldId id="298" r:id="rId4"/>
    <p:sldId id="260" r:id="rId5"/>
    <p:sldId id="300" r:id="rId6"/>
    <p:sldId id="299" r:id="rId7"/>
    <p:sldId id="302" r:id="rId8"/>
    <p:sldId id="301" r:id="rId9"/>
    <p:sldId id="304" r:id="rId10"/>
    <p:sldId id="303" r:id="rId11"/>
    <p:sldId id="262" r:id="rId12"/>
    <p:sldId id="305" r:id="rId13"/>
    <p:sldId id="263" r:id="rId14"/>
    <p:sldId id="308" r:id="rId15"/>
    <p:sldId id="259" r:id="rId16"/>
    <p:sldId id="307" r:id="rId17"/>
    <p:sldId id="309" r:id="rId18"/>
    <p:sldId id="268" r:id="rId19"/>
    <p:sldId id="269" r:id="rId20"/>
    <p:sldId id="306" r:id="rId21"/>
    <p:sldId id="310" r:id="rId22"/>
    <p:sldId id="264" r:id="rId23"/>
    <p:sldId id="265" r:id="rId24"/>
    <p:sldId id="266" r:id="rId25"/>
    <p:sldId id="267" r:id="rId26"/>
    <p:sldId id="285" r:id="rId27"/>
    <p:sldId id="286" r:id="rId28"/>
    <p:sldId id="287" r:id="rId29"/>
    <p:sldId id="288" r:id="rId30"/>
    <p:sldId id="289" r:id="rId31"/>
    <p:sldId id="272" r:id="rId32"/>
    <p:sldId id="273" r:id="rId33"/>
    <p:sldId id="280" r:id="rId34"/>
    <p:sldId id="295" r:id="rId35"/>
    <p:sldId id="296" r:id="rId36"/>
    <p:sldId id="290" r:id="rId37"/>
    <p:sldId id="291" r:id="rId38"/>
    <p:sldId id="293" r:id="rId39"/>
    <p:sldId id="297" r:id="rId40"/>
    <p:sldId id="292" r:id="rId41"/>
  </p:sldIdLst>
  <p:sldSz cx="12192000" cy="6858000"/>
  <p:notesSz cx="6858000" cy="9144000"/>
  <p:embeddedFontLst>
    <p:embeddedFont>
      <p:font typeface="Amazon Ember" panose="020B0603020204020204" pitchFamily="34" charset="0"/>
      <p:regular r:id="rId44"/>
      <p:bold r:id="rId45"/>
      <p:italic r:id="rId46"/>
      <p:boldItalic r:id="rId47"/>
    </p:embeddedFont>
    <p:embeddedFont>
      <p:font typeface="Amazon Ember Display" panose="020B0603020204020204" pitchFamily="34" charset="0"/>
      <p:regular r:id="rId48"/>
      <p:bold r:id="rId49"/>
      <p:italic r:id="rId50"/>
      <p:boldItalic r:id="rId51"/>
    </p:embeddedFont>
    <p:embeddedFont>
      <p:font typeface="Amazon Ember Regular" panose="020B0603020204020204" pitchFamily="34" charset="0"/>
      <p:regular r:id="rId52"/>
      <p:bold r:id="rId53"/>
      <p:italic r:id="rId54"/>
      <p:boldItalic r:id="rId55"/>
    </p:embeddedFont>
    <p:embeddedFont>
      <p:font typeface="Lucida Console" panose="020B0609040504020204"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60"/>
            <p14:sldId id="300"/>
            <p14:sldId id="299"/>
            <p14:sldId id="302"/>
            <p14:sldId id="301"/>
            <p14:sldId id="304"/>
            <p14:sldId id="303"/>
            <p14:sldId id="262"/>
            <p14:sldId id="305"/>
            <p14:sldId id="263"/>
            <p14:sldId id="308"/>
            <p14:sldId id="259"/>
            <p14:sldId id="307"/>
            <p14:sldId id="309"/>
            <p14:sldId id="268"/>
            <p14:sldId id="269"/>
            <p14:sldId id="306"/>
            <p14:sldId id="310"/>
            <p14:sldId id="264"/>
            <p14:sldId id="265"/>
            <p14:sldId id="266"/>
            <p14:sldId id="267"/>
          </p14:sldIdLst>
        </p14:section>
        <p14:section name="Examples" id="{5052AD04-C0D9-4FF6-AA6F-420659794DEE}">
          <p14:sldIdLst>
            <p14:sldId id="285"/>
            <p14:sldId id="286"/>
            <p14:sldId id="287"/>
            <p14:sldId id="288"/>
            <p14:sldId id="289"/>
            <p14:sldId id="272"/>
            <p14:sldId id="273"/>
            <p14:sldId id="280"/>
            <p14:sldId id="295"/>
            <p14:sldId id="296"/>
          </p14:sldIdLst>
        </p14:section>
        <p14:section name="Template directions" id="{9E4ACA30-D387-48B9-B60B-FCAB7867C6F7}">
          <p14:sldIdLst>
            <p14:sldId id="290"/>
            <p14:sldId id="291"/>
            <p14:sldId id="293"/>
            <p14:sldId id="297"/>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8" autoAdjust="0"/>
    <p:restoredTop sz="63285" autoAdjust="0"/>
  </p:normalViewPr>
  <p:slideViewPr>
    <p:cSldViewPr snapToGrid="0">
      <p:cViewPr varScale="1">
        <p:scale>
          <a:sx n="123" d="100"/>
          <a:sy n="123" d="100"/>
        </p:scale>
        <p:origin x="1560" y="176"/>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2.8</c:v>
                </c:pt>
                <c:pt idx="2">
                  <c:v>3.5</c:v>
                </c:pt>
                <c:pt idx="3">
                  <c:v>4.5</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Sheet1!$B$1</c15:sqref>
                        </c15:formulaRef>
                      </c:ext>
                    </c:extLst>
                    <c:strCache>
                      <c:ptCount val="1"/>
                      <c:pt idx="0">
                        <c:v>Chart</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0-2861-4C87-A388-6591A0821027}"/>
            </c:ext>
          </c:extLst>
        </c:ser>
        <c:ser>
          <c:idx val="1"/>
          <c:order val="1"/>
          <c:spPr>
            <a:solidFill>
              <a:schemeClr val="accent3"/>
            </a:solidFill>
            <a:ln>
              <a:noFill/>
            </a:ln>
            <a:effectLst/>
          </c:spPr>
          <c:invertIfNegative val="0"/>
          <c:val>
            <c:numRef>
              <c:f>Sheet1!$C$2:$C$5</c:f>
              <c:numCache>
                <c:formatCode>General</c:formatCode>
                <c:ptCount val="4"/>
                <c:pt idx="0">
                  <c:v>2.4</c:v>
                </c:pt>
                <c:pt idx="1">
                  <c:v>4.4000000000000004</c:v>
                </c:pt>
                <c:pt idx="2">
                  <c:v>1.8</c:v>
                </c:pt>
                <c:pt idx="3">
                  <c:v>2.8</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Sheet1!$C$1</c15:sqref>
                        </c15:formulaRef>
                      </c:ext>
                    </c:extLst>
                    <c:strCache>
                      <c:ptCount val="1"/>
                      <c:pt idx="0">
                        <c:v>Table</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1-2861-4C87-A388-6591A0821027}"/>
            </c:ext>
          </c:extLst>
        </c:ser>
        <c:ser>
          <c:idx val="2"/>
          <c:order val="2"/>
          <c:spPr>
            <a:solidFill>
              <a:schemeClr val="accent5"/>
            </a:solidFill>
            <a:ln>
              <a:noFill/>
            </a:ln>
            <a:effectLst/>
          </c:spPr>
          <c:invertIfNegative val="0"/>
          <c:val>
            <c:numRef>
              <c:f>Sheet1!$D$2:$D$5</c:f>
              <c:numCache>
                <c:formatCode>General</c:formatCode>
                <c:ptCount val="4"/>
                <c:pt idx="0">
                  <c:v>2</c:v>
                </c:pt>
                <c:pt idx="1">
                  <c:v>4.5</c:v>
                </c:pt>
                <c:pt idx="2">
                  <c:v>3</c:v>
                </c:pt>
                <c:pt idx="3">
                  <c:v>5</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Sheet1!$D$1</c15:sqref>
                        </c15:formulaRef>
                      </c:ext>
                    </c:extLst>
                    <c:strCache>
                      <c:ptCount val="1"/>
                      <c:pt idx="0">
                        <c:v>Infographic</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2-2861-4C87-A388-6591A0821027}"/>
            </c:ext>
          </c:extLst>
        </c:ser>
        <c:dLbls>
          <c:showLegendKey val="0"/>
          <c:showVal val="0"/>
          <c:showCatName val="0"/>
          <c:showSerName val="0"/>
          <c:showPercent val="0"/>
          <c:showBubbleSize val="0"/>
        </c:dLbls>
        <c:gapWidth val="219"/>
        <c:overlap val="-27"/>
        <c:axId val="815099888"/>
        <c:axId val="815098576"/>
      </c:barChart>
      <c:catAx>
        <c:axId val="8150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8576"/>
        <c:crosses val="autoZero"/>
        <c:auto val="1"/>
        <c:lblAlgn val="ctr"/>
        <c:lblOffset val="100"/>
        <c:noMultiLvlLbl val="0"/>
      </c:catAx>
      <c:valAx>
        <c:axId val="81509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98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And it’s hands on so I hope you brought your laptops!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r>
              <a:rPr lang="en-US" dirty="0"/>
              <a:t>We have an amazing workshop support team here today. Let me introduce you to them.</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6258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1D1C1D"/>
                </a:solidFill>
                <a:effectLst/>
                <a:latin typeface="Slack-Lato"/>
              </a:rPr>
              <a:t>Now that you've all been introduced to Step Functions, let's talk about what you'll learn in this workshop.</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We’ll start with a group session, we’ll do together which will cover some basics.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Once we’ve done that I will release you for self paced work. You’ll have the opportunity to dive into more advanced features.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At that end I’ll wrap us up with some additional resources and related sessions for you to attend.</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328042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27</a:t>
            </a:fld>
            <a:endParaRPr lang="en-US" dirty="0"/>
          </a:p>
        </p:txBody>
      </p:sp>
    </p:spTree>
    <p:extLst>
      <p:ext uri="{BB962C8B-B14F-4D97-AF65-F5344CB8AC3E}">
        <p14:creationId xmlns:p14="http://schemas.microsoft.com/office/powerpoint/2010/main" val="133033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28</a:t>
            </a:fld>
            <a:endParaRPr lang="en-US" dirty="0"/>
          </a:p>
        </p:txBody>
      </p:sp>
    </p:spTree>
    <p:extLst>
      <p:ext uri="{BB962C8B-B14F-4D97-AF65-F5344CB8AC3E}">
        <p14:creationId xmlns:p14="http://schemas.microsoft.com/office/powerpoint/2010/main" val="4258932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29</a:t>
            </a:fld>
            <a:endParaRPr lang="en-US" dirty="0"/>
          </a:p>
        </p:txBody>
      </p:sp>
    </p:spTree>
    <p:extLst>
      <p:ext uri="{BB962C8B-B14F-4D97-AF65-F5344CB8AC3E}">
        <p14:creationId xmlns:p14="http://schemas.microsoft.com/office/powerpoint/2010/main" val="151548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30</a:t>
            </a:fld>
            <a:endParaRPr lang="en-US" dirty="0"/>
          </a:p>
        </p:txBody>
      </p:sp>
    </p:spTree>
    <p:extLst>
      <p:ext uri="{BB962C8B-B14F-4D97-AF65-F5344CB8AC3E}">
        <p14:creationId xmlns:p14="http://schemas.microsoft.com/office/powerpoint/2010/main" val="1554511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9334"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FC4C1AEB-C3F1-48CD-A361-EB57AD54D60D}" type="slidenum">
              <a:rPr lang="en-US" altLang="en-US" sz="1200">
                <a:solidFill>
                  <a:srgbClr val="000000"/>
                </a:solidFill>
              </a:rPr>
              <a:pPr/>
              <a:t>31</a:t>
            </a:fld>
            <a:endParaRPr lang="en-US" altLang="en-US" sz="1200" dirty="0">
              <a:solidFill>
                <a:srgbClr val="000000"/>
              </a:solidFill>
            </a:endParaRPr>
          </a:p>
        </p:txBody>
      </p:sp>
    </p:spTree>
    <p:extLst>
      <p:ext uri="{BB962C8B-B14F-4D97-AF65-F5344CB8AC3E}">
        <p14:creationId xmlns:p14="http://schemas.microsoft.com/office/powerpoint/2010/main" val="88113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Alright let’s jump into the session material.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start by talking about signs that might indicate that you need an orchestration service.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Do you have an application that spans multiple AWS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Is the </a:t>
            </a:r>
            <a:r>
              <a:rPr lang="en-US" sz="1200" dirty="0">
                <a:solidFill>
                  <a:srgbClr val="FFC000"/>
                </a:solidFill>
              </a:rPr>
              <a:t>sequence of service interaction </a:t>
            </a:r>
            <a:r>
              <a:rPr lang="en-US" sz="1200" dirty="0"/>
              <a:t>important?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a:t>
            </a:r>
            <a:r>
              <a:rPr lang="en-US" sz="1200" dirty="0">
                <a:solidFill>
                  <a:srgbClr val="FFC000"/>
                </a:solidFill>
              </a:rPr>
              <a:t>manage state </a:t>
            </a:r>
            <a:r>
              <a:rPr lang="en-US" sz="1200" dirty="0"/>
              <a:t>between AWS service calls?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 you have application workflow that requires </a:t>
            </a:r>
            <a:r>
              <a:rPr lang="en-US" sz="1200" dirty="0">
                <a:solidFill>
                  <a:srgbClr val="FFC000"/>
                </a:solidFill>
              </a:rPr>
              <a:t>human intervention</a:t>
            </a:r>
            <a:r>
              <a:rPr lang="en-US" sz="1200" dirty="0"/>
              <a: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contain </a:t>
            </a:r>
            <a:r>
              <a:rPr lang="en-US" sz="1200" dirty="0">
                <a:solidFill>
                  <a:srgbClr val="FFC000"/>
                </a:solidFill>
              </a:rPr>
              <a:t>workflow patterns </a:t>
            </a:r>
            <a:r>
              <a:rPr lang="en-US" sz="1200" dirty="0"/>
              <a:t>like decision trees, branching logic, parallel processing, retries, and error handling?</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054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4EBC940A-7B5C-4E0B-AAC0-FC62AA52CD11}" type="slidenum">
              <a:rPr lang="en-US" altLang="en-US" sz="1200">
                <a:solidFill>
                  <a:srgbClr val="000000"/>
                </a:solidFill>
              </a:rPr>
              <a:pPr/>
              <a:t>32</a:t>
            </a:fld>
            <a:endParaRPr lang="en-US" altLang="en-US" sz="1200" dirty="0">
              <a:solidFill>
                <a:srgbClr val="000000"/>
              </a:solidFill>
            </a:endParaRPr>
          </a:p>
        </p:txBody>
      </p:sp>
    </p:spTree>
    <p:extLst>
      <p:ext uri="{BB962C8B-B14F-4D97-AF65-F5344CB8AC3E}">
        <p14:creationId xmlns:p14="http://schemas.microsoft.com/office/powerpoint/2010/main" val="232466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33</a:t>
            </a:fld>
            <a:endParaRPr lang="en-US" dirty="0"/>
          </a:p>
        </p:txBody>
      </p:sp>
    </p:spTree>
    <p:extLst>
      <p:ext uri="{BB962C8B-B14F-4D97-AF65-F5344CB8AC3E}">
        <p14:creationId xmlns:p14="http://schemas.microsoft.com/office/powerpoint/2010/main" val="3632476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35</a:t>
            </a:fld>
            <a:endParaRPr lang="en-US" dirty="0"/>
          </a:p>
        </p:txBody>
      </p:sp>
    </p:spTree>
    <p:extLst>
      <p:ext uri="{BB962C8B-B14F-4D97-AF65-F5344CB8AC3E}">
        <p14:creationId xmlns:p14="http://schemas.microsoft.com/office/powerpoint/2010/main" val="5131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36</a:t>
            </a:fld>
            <a:endParaRPr lang="en-US" altLang="en-US" dirty="0"/>
          </a:p>
        </p:txBody>
      </p:sp>
    </p:spTree>
    <p:extLst>
      <p:ext uri="{BB962C8B-B14F-4D97-AF65-F5344CB8AC3E}">
        <p14:creationId xmlns:p14="http://schemas.microsoft.com/office/powerpoint/2010/main" val="3472992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37</a:t>
            </a:fld>
            <a:endParaRPr lang="en-US" altLang="en-US" dirty="0"/>
          </a:p>
        </p:txBody>
      </p:sp>
    </p:spTree>
    <p:extLst>
      <p:ext uri="{BB962C8B-B14F-4D97-AF65-F5344CB8AC3E}">
        <p14:creationId xmlns:p14="http://schemas.microsoft.com/office/powerpoint/2010/main" val="374916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98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108FAEF6-550E-4736-8289-9FA83201BFC9}" type="slidenum">
              <a:rPr lang="en-US" altLang="en-US" sz="1200"/>
              <a:pPr/>
              <a:t>38</a:t>
            </a:fld>
            <a:endParaRPr lang="en-US" altLang="en-US" sz="1200" dirty="0"/>
          </a:p>
        </p:txBody>
      </p:sp>
    </p:spTree>
    <p:extLst>
      <p:ext uri="{BB962C8B-B14F-4D97-AF65-F5344CB8AC3E}">
        <p14:creationId xmlns:p14="http://schemas.microsoft.com/office/powerpoint/2010/main" val="735420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40</a:t>
            </a:fld>
            <a:endParaRPr lang="en-US" altLang="en-US" dirty="0"/>
          </a:p>
        </p:txBody>
      </p:sp>
    </p:spTree>
    <p:extLst>
      <p:ext uri="{BB962C8B-B14F-4D97-AF65-F5344CB8AC3E}">
        <p14:creationId xmlns:p14="http://schemas.microsoft.com/office/powerpoint/2010/main" val="290787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[transition]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Step Functions has 8 primary states. Each state type is designed to perform a specific kind of action.</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The success or fail states stop an execution with success or failure outcomes.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 step functions execution always receives a JSON text as input. That JSON is passed to the first state in the workflow. After that state completes processing it will typically pass JSON to the next state in the workflow.</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r>
              <a:rPr lang="en-US" dirty="0"/>
              <a:t>In general, each state provides several different options for intercepting, filtering and manipulating data that is passed from state to state.</a:t>
            </a:r>
          </a:p>
          <a:p>
            <a:endParaRPr lang="en-US" dirty="0"/>
          </a:p>
          <a:p>
            <a:r>
              <a:rPr lang="en-US" dirty="0"/>
              <a:t>For example, in a task state you can manipulate the data that’s passed in from the previous state and sent to the task activity as parameters, and you can manipulate the data that’s returned from the task activity before it is passed to the next state in the workflow. </a:t>
            </a:r>
          </a:p>
          <a:p>
            <a:endParaRPr lang="en-US" dirty="0"/>
          </a:p>
          <a:p>
            <a:r>
              <a:rPr lang="en-US" dirty="0"/>
              <a:t>One of the modules in our workshop today specifically covers the topic of input output processing so you’ll have the opportunity to learn about this feature in more detail.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28050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Prior to SDK Integrations, developers would typically use Lambda functions as a Swiss Army knife to invoke another service. With this feature you can call services directly.</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51199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10/12/22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hyperlink" Target="NULL" TargetMode="External"/><Relationship Id="rId13" Type="http://schemas.openxmlformats.org/officeDocument/2006/relationships/hyperlink" Target="https://w.amazon.com/bin/view/AWS_Event_Content_Editing" TargetMode="External"/><Relationship Id="rId3" Type="http://schemas.openxmlformats.org/officeDocument/2006/relationships/image" Target="../media/image34.png"/><Relationship Id="rId7" Type="http://schemas.openxmlformats.org/officeDocument/2006/relationships/hyperlink" Target="https://356labs.com/podcast/" TargetMode="External"/><Relationship Id="rId12" Type="http://schemas.openxmlformats.org/officeDocument/2006/relationships/image" Target="../media/image37.png"/><Relationship Id="rId2" Type="http://schemas.openxmlformats.org/officeDocument/2006/relationships/hyperlink" Target="http://barcodes.corp.amazon.com/api/qr/http%3A%2F%2Fbarcodes.corp.amazon.com%2Findex.html%23qr" TargetMode="External"/><Relationship Id="rId1" Type="http://schemas.openxmlformats.org/officeDocument/2006/relationships/slideLayout" Target="../slideLayouts/slideLayout6.xml"/><Relationship Id="rId6" Type="http://schemas.openxmlformats.org/officeDocument/2006/relationships/hyperlink" Target="https://www.linkedin.com/learning/paths/master-microsoft-powerpoint?trk=learning-serp_learning_search-card&amp;upsellOrderOrigin=homepage-learning_learning-search-bar_search-submit" TargetMode="External"/><Relationship Id="rId11" Type="http://schemas.openxmlformats.org/officeDocument/2006/relationships/hyperlink" Target="NULL" TargetMode="External"/><Relationship Id="rId5" Type="http://schemas.openxmlformats.org/officeDocument/2006/relationships/hyperlink" Target="https://support.microsoft.com/en-us/powerpoint" TargetMode="External"/><Relationship Id="rId15" Type="http://schemas.openxmlformats.org/officeDocument/2006/relationships/image" Target="../media/image39.svg"/><Relationship Id="rId10" Type="http://schemas.openxmlformats.org/officeDocument/2006/relationships/hyperlink" Target="https://www.brightcarbon.com/events/" TargetMode="External"/><Relationship Id="rId4" Type="http://schemas.openxmlformats.org/officeDocument/2006/relationships/image" Target="../media/image35.png"/><Relationship Id="rId9" Type="http://schemas.openxmlformats.org/officeDocument/2006/relationships/image" Target="../media/image36.png"/><Relationship Id="rId1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hyperlink" Target="https://www.w3.org/WAI/WCAG21/Understanding/contrast-minimum.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aws.amazon.com/architecture/icons/" TargetMode="External"/><Relationship Id="rId3" Type="http://schemas.openxmlformats.org/officeDocument/2006/relationships/hyperlink" Target="https://brand.amazon.com/aws/" TargetMode="External"/><Relationship Id="rId7" Type="http://schemas.openxmlformats.org/officeDocument/2006/relationships/hyperlink" Target="https://spark.adobe.com/page/cnvHGbPyCWnFR/"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freeway.amazon.com/" TargetMode="External"/><Relationship Id="rId5" Type="http://schemas.openxmlformats.org/officeDocument/2006/relationships/image" Target="../media/image47.png"/><Relationship Id="rId10" Type="http://schemas.openxmlformats.org/officeDocument/2006/relationships/image" Target="../media/image49.jpeg"/><Relationship Id="rId4" Type="http://schemas.openxmlformats.org/officeDocument/2006/relationships/image" Target="../media/image46.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0" y="2608370"/>
            <a:ext cx="12192000" cy="757130"/>
          </a:xfrm>
        </p:spPr>
        <p:txBody>
          <a:bodyPr/>
          <a:lstStyle/>
          <a:p>
            <a:pPr algn="ctr"/>
            <a:r>
              <a:rPr lang="en-US" dirty="0"/>
              <a:t>The AWS Step Functions Workshop</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640975"/>
          </a:xfrm>
        </p:spPr>
        <p:txBody>
          <a:bodyPr/>
          <a:lstStyle/>
          <a:p>
            <a:r>
              <a:rPr lang="en-US" dirty="0"/>
              <a:t> Input and Output Processing</a:t>
            </a:r>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31" y="2049991"/>
            <a:ext cx="6668043" cy="4436533"/>
          </a:xfrm>
          <a:prstGeom prst="rect">
            <a:avLst/>
          </a:prstGeom>
        </p:spPr>
      </p:pic>
      <p:pic>
        <p:nvPicPr>
          <p:cNvPr id="3" name="Picture 2">
            <a:extLst>
              <a:ext uri="{FF2B5EF4-FFF2-40B4-BE49-F238E27FC236}">
                <a16:creationId xmlns:a16="http://schemas.microsoft.com/office/drawing/2014/main" id="{BD361596-E080-5F3B-4A0B-1EF28C805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26" y="1787238"/>
            <a:ext cx="3218553" cy="2497859"/>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4D37296-D993-EA67-4198-A674AF08BFF0}"/>
              </a:ext>
            </a:extLst>
          </p:cNvPr>
          <p:cNvCxnSpPr/>
          <p:nvPr/>
        </p:nvCxnSpPr>
        <p:spPr>
          <a:xfrm>
            <a:off x="3794079" y="2369127"/>
            <a:ext cx="2866494" cy="0"/>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F22487B4-F2C3-D2AE-0A78-5330E3555983}"/>
              </a:ext>
            </a:extLst>
          </p:cNvPr>
          <p:cNvSpPr txBox="1"/>
          <p:nvPr/>
        </p:nvSpPr>
        <p:spPr>
          <a:xfrm>
            <a:off x="578237" y="1417906"/>
            <a:ext cx="2149627" cy="369332"/>
          </a:xfrm>
          <a:prstGeom prst="rect">
            <a:avLst/>
          </a:prstGeom>
          <a:noFill/>
        </p:spPr>
        <p:txBody>
          <a:bodyPr wrap="none" lIns="0" rIns="0" rtlCol="0">
            <a:spAutoFit/>
          </a:bodyPr>
          <a:lstStyle/>
          <a:p>
            <a:pPr algn="l"/>
            <a:r>
              <a:rPr lang="en-US" dirty="0"/>
              <a:t>Example JSON Input</a:t>
            </a:r>
          </a:p>
        </p:txBody>
      </p:sp>
    </p:spTree>
    <p:extLst>
      <p:ext uri="{BB962C8B-B14F-4D97-AF65-F5344CB8AC3E}">
        <p14:creationId xmlns:p14="http://schemas.microsoft.com/office/powerpoint/2010/main" val="36078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en-US" dirty="0"/>
              <a:t>  AWS SDK Integrations</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integrates with </a:t>
            </a:r>
            <a:r>
              <a:rPr lang="en-US" sz="2400" dirty="0">
                <a:solidFill>
                  <a:srgbClr val="FFC000"/>
                </a:solidFill>
              </a:rPr>
              <a:t>220+ supported AWS Services</a:t>
            </a:r>
          </a:p>
          <a:p>
            <a:pPr marL="342900" indent="-342900">
              <a:buFont typeface="Arial" panose="020B0604020202020204" pitchFamily="34" charset="0"/>
              <a:buChar char="•"/>
            </a:pPr>
            <a:r>
              <a:rPr lang="en-US" sz="2400" dirty="0"/>
              <a:t>Step Functions supports </a:t>
            </a:r>
            <a:r>
              <a:rPr lang="en-US" sz="2400" dirty="0">
                <a:solidFill>
                  <a:srgbClr val="FFC000"/>
                </a:solidFill>
              </a:rPr>
              <a:t>10,000+ API Actions</a:t>
            </a:r>
          </a:p>
          <a:p>
            <a:endParaRPr lang="en-US" sz="2000" dirty="0"/>
          </a:p>
        </p:txBody>
      </p:sp>
      <p:pic>
        <p:nvPicPr>
          <p:cNvPr id="22" name="Picture 21">
            <a:extLst>
              <a:ext uri="{FF2B5EF4-FFF2-40B4-BE49-F238E27FC236}">
                <a16:creationId xmlns:a16="http://schemas.microsoft.com/office/drawing/2014/main" id="{D5832F30-AC18-1E2C-4DD8-0C3CFDC64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en-US" sz="2000" dirty="0"/>
              <a:t>Integration syntax:</a:t>
            </a:r>
          </a:p>
        </p:txBody>
      </p:sp>
      <p:pic>
        <p:nvPicPr>
          <p:cNvPr id="24" name="Picture 23">
            <a:extLst>
              <a:ext uri="{FF2B5EF4-FFF2-40B4-BE49-F238E27FC236}">
                <a16:creationId xmlns:a16="http://schemas.microsoft.com/office/drawing/2014/main" id="{23614B24-3C10-FAD1-CA3F-215331AC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en-US" sz="2000" dirty="0"/>
              <a:t>Example integration:</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262572872"/>
              </p:ext>
            </p:extLst>
          </p:nvPr>
        </p:nvGraphicFramePr>
        <p:xfrm>
          <a:off x="923060" y="996909"/>
          <a:ext cx="10792690" cy="5004443"/>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Use Cases</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long-running</a:t>
                      </a:r>
                      <a:r>
                        <a:rPr lang="en-US" sz="1600" dirty="0">
                          <a:solidFill>
                            <a:schemeClr val="bg1"/>
                          </a:solidFill>
                        </a:rPr>
                        <a:t>, durable, and auditable workflows.</a:t>
                      </a:r>
                    </a:p>
                    <a:p>
                      <a:pPr algn="ct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high-volume</a:t>
                      </a:r>
                      <a:r>
                        <a:rPr lang="en-US" sz="1600" dirty="0">
                          <a:solidFill>
                            <a:schemeClr val="bg1"/>
                          </a:solidFill>
                        </a:rPr>
                        <a:t> event-processing workloads.</a:t>
                      </a:r>
                    </a:p>
                    <a:p>
                      <a:pPr algn="ct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a:solidFill>
                            <a:schemeClr val="tx1"/>
                          </a:solidFill>
                        </a:rPr>
                        <a:t>State Transitions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1,500 per second refill rate</a:t>
                      </a:r>
                      <a:endParaRPr lang="en-US" sz="1600" dirty="0">
                        <a:solidFill>
                          <a:schemeClr val="bg1"/>
                        </a:solidFill>
                      </a:endParaRPr>
                    </a:p>
                  </a:txBody>
                  <a:tcPr marL="152400" marR="76200" marT="38100" marB="38100" anchor="ctr"/>
                </a:tc>
                <a:tc>
                  <a:txBody>
                    <a:bodyPr/>
                    <a:lstStyle/>
                    <a:p>
                      <a:pPr algn="ctr"/>
                      <a:r>
                        <a:rPr lang="en-US" sz="1600" dirty="0"/>
                        <a:t>Unlimited</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a:solidFill>
                            <a:schemeClr val="tx1"/>
                          </a:solidFill>
                        </a:rPr>
                        <a:t>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 per GB-hour (tiered)</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Task Patterns</a:t>
            </a:r>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proceed immediately </a:t>
            </a:r>
            <a:r>
              <a:rPr lang="en-US" sz="2333" dirty="0">
                <a:solidFill>
                  <a:srgbClr val="FFFFFF"/>
                </a:solidFill>
                <a:latin typeface="Amazon Ember"/>
              </a:rPr>
              <a:t>without waiting for the service to complete its job.</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Step functions will call a service with a task token and </a:t>
            </a:r>
            <a:r>
              <a:rPr lang="en-US" sz="2333" dirty="0">
                <a:solidFill>
                  <a:srgbClr val="FFC000"/>
                </a:solidFill>
                <a:latin typeface="Amazon Ember"/>
              </a:rPr>
              <a:t>proceed after the token is returned</a:t>
            </a:r>
            <a:r>
              <a:rPr lang="en-US" sz="2333" dirty="0">
                <a:solidFill>
                  <a:srgbClr val="FFFFFF"/>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169695" cy="810350"/>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wait until its job is complete</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Example Use Cases</a:t>
            </a:r>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393303"/>
            <a:ext cx="11429999" cy="4401205"/>
          </a:xfrm>
        </p:spPr>
        <p:txBody>
          <a:bodyPr/>
          <a:lstStyle/>
          <a:p>
            <a:pPr>
              <a:lnSpc>
                <a:spcPct val="100000"/>
              </a:lnSpc>
              <a:spcAft>
                <a:spcPts val="600"/>
              </a:spcAft>
            </a:pPr>
            <a:r>
              <a:rPr lang="en-US" dirty="0"/>
              <a:t>Data processing (file, video, image; ETL)</a:t>
            </a:r>
          </a:p>
          <a:p>
            <a:pPr>
              <a:lnSpc>
                <a:spcPct val="100000"/>
              </a:lnSpc>
              <a:spcAft>
                <a:spcPts val="600"/>
              </a:spcAft>
            </a:pPr>
            <a:endParaRPr lang="en-US" dirty="0"/>
          </a:p>
          <a:p>
            <a:pPr>
              <a:lnSpc>
                <a:spcPct val="100000"/>
              </a:lnSpc>
              <a:spcAft>
                <a:spcPts val="600"/>
              </a:spcAft>
            </a:pPr>
            <a:r>
              <a:rPr lang="en-US" dirty="0"/>
              <a:t>Machine learning (fraud detection, recommendations, data enrichment)</a:t>
            </a:r>
          </a:p>
          <a:p>
            <a:pPr>
              <a:lnSpc>
                <a:spcPct val="100000"/>
              </a:lnSpc>
              <a:spcAft>
                <a:spcPts val="600"/>
              </a:spcAft>
            </a:pPr>
            <a:endParaRPr lang="en-US" dirty="0"/>
          </a:p>
          <a:p>
            <a:pPr>
              <a:lnSpc>
                <a:spcPct val="100000"/>
              </a:lnSpc>
              <a:spcAft>
                <a:spcPts val="600"/>
              </a:spcAft>
            </a:pPr>
            <a:r>
              <a:rPr lang="en-US" dirty="0"/>
              <a:t>Microservice orchestration (synchronous workflows, container orchestration)</a:t>
            </a:r>
          </a:p>
          <a:p>
            <a:pPr>
              <a:lnSpc>
                <a:spcPct val="100000"/>
              </a:lnSpc>
              <a:spcAft>
                <a:spcPts val="600"/>
              </a:spcAft>
            </a:pPr>
            <a:endParaRPr lang="en-US" dirty="0"/>
          </a:p>
          <a:p>
            <a:pPr>
              <a:lnSpc>
                <a:spcPct val="100000"/>
              </a:lnSpc>
              <a:spcAft>
                <a:spcPts val="600"/>
              </a:spcAft>
            </a:pPr>
            <a:r>
              <a:rPr lang="en-US" dirty="0"/>
              <a:t>IT and security automation (incident management, auto-remediation, human approval scenarios)</a:t>
            </a:r>
          </a:p>
          <a:p>
            <a:pPr>
              <a:lnSpc>
                <a:spcPct val="100000"/>
              </a:lnSpc>
              <a:spcAft>
                <a:spcPts val="600"/>
              </a:spcAft>
            </a:pPr>
            <a:endParaRPr lang="en-US" dirty="0"/>
          </a:p>
          <a:p>
            <a:pPr>
              <a:lnSpc>
                <a:spcPct val="100000"/>
              </a:lnSpc>
              <a:spcAft>
                <a:spcPts val="600"/>
              </a:spcAft>
            </a:pPr>
            <a:r>
              <a:rPr lang="en-US" dirty="0"/>
              <a:t>High performance computing (HPC)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Workshop Agenda</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545141" y="2057855"/>
            <a:ext cx="8427334" cy="2742289"/>
          </a:xfrm>
        </p:spPr>
        <p:txBody>
          <a:bodyPr/>
          <a:lstStyle/>
          <a:p>
            <a:r>
              <a:rPr lang="en-US" sz="2800" dirty="0"/>
              <a:t>1. Group Session [cover the  basics]</a:t>
            </a:r>
          </a:p>
          <a:p>
            <a:r>
              <a:rPr lang="en-US" sz="2800" dirty="0"/>
              <a:t>2. Self-Paced Session [more advanced features]</a:t>
            </a:r>
          </a:p>
          <a:p>
            <a:r>
              <a:rPr lang="en-US" sz="2800" dirty="0"/>
              <a:t>3. Wrap up [additional resources, related sessions] </a:t>
            </a:r>
          </a:p>
          <a:p>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  Hosted Mode Dashboard Login</a:t>
            </a: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899665"/>
          </a:xfrm>
        </p:spPr>
        <p:txBody>
          <a:bodyPr/>
          <a:lstStyle/>
          <a:p>
            <a:r>
              <a:rPr lang="en-US" dirty="0">
                <a:solidFill>
                  <a:schemeClr val="tx1"/>
                </a:solidFill>
              </a:rPr>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CA7E9-013D-4A7B-8764-881066E743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822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A0D60-E930-4C1A-8CC8-98B6761ABCB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1E96394-E8D9-4C71-A873-62C4FAE949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836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540FA-F77D-489B-AB6B-AB4FF1CE625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6F05615-D54F-4EEF-9329-D4DDE1B68F05}"/>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2DF71C68-2840-48B2-8AD6-660BCE5BE6F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CDB9F96-C2F9-4902-AD78-F94DC9097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81B8A1-1508-413F-8DB5-83C7110A3752}"/>
              </a:ext>
            </a:extLst>
          </p:cNvPr>
          <p:cNvSpPr>
            <a:spLocks noGrp="1"/>
          </p:cNvSpPr>
          <p:nvPr>
            <p:ph type="title"/>
          </p:nvPr>
        </p:nvSpPr>
        <p:spPr/>
        <p:txBody>
          <a:bodyPr/>
          <a:lstStyle/>
          <a:p>
            <a:endParaRPr lang="en-US" dirty="0"/>
          </a:p>
        </p:txBody>
      </p:sp>
      <p:sp>
        <p:nvSpPr>
          <p:cNvPr id="37" name="Text Placeholder 36">
            <a:extLst>
              <a:ext uri="{FF2B5EF4-FFF2-40B4-BE49-F238E27FC236}">
                <a16:creationId xmlns:a16="http://schemas.microsoft.com/office/drawing/2014/main" id="{4B91F763-1ACD-4A30-9FCC-95321C5EDD01}"/>
              </a:ext>
            </a:extLst>
          </p:cNvPr>
          <p:cNvSpPr>
            <a:spLocks noGrp="1"/>
          </p:cNvSpPr>
          <p:nvPr>
            <p:ph type="body" sz="quarter" idx="15"/>
          </p:nvPr>
        </p:nvSpPr>
        <p:spPr/>
        <p:txBody>
          <a:bodyPr/>
          <a:lstStyle/>
          <a:p>
            <a:endParaRPr lang="en-US"/>
          </a:p>
        </p:txBody>
      </p:sp>
      <p:sp>
        <p:nvSpPr>
          <p:cNvPr id="38" name="Text Placeholder 37">
            <a:extLst>
              <a:ext uri="{FF2B5EF4-FFF2-40B4-BE49-F238E27FC236}">
                <a16:creationId xmlns:a16="http://schemas.microsoft.com/office/drawing/2014/main" id="{E105820E-7F22-46E4-920A-F51D3C5A45BC}"/>
              </a:ext>
            </a:extLst>
          </p:cNvPr>
          <p:cNvSpPr>
            <a:spLocks noGrp="1"/>
          </p:cNvSpPr>
          <p:nvPr>
            <p:ph type="body" sz="quarter" idx="16"/>
          </p:nvPr>
        </p:nvSpPr>
        <p:spPr/>
        <p:txBody>
          <a:bodyPr/>
          <a:lstStyle/>
          <a:p>
            <a:endParaRPr lang="en-US"/>
          </a:p>
        </p:txBody>
      </p:sp>
      <p:sp>
        <p:nvSpPr>
          <p:cNvPr id="39" name="Picture Placeholder 38">
            <a:extLst>
              <a:ext uri="{FF2B5EF4-FFF2-40B4-BE49-F238E27FC236}">
                <a16:creationId xmlns:a16="http://schemas.microsoft.com/office/drawing/2014/main" id="{2C5E1A25-58A6-45CA-9152-FEF489976E18}"/>
              </a:ext>
            </a:extLst>
          </p:cNvPr>
          <p:cNvSpPr>
            <a:spLocks noGrp="1"/>
          </p:cNvSpPr>
          <p:nvPr>
            <p:ph type="pic" sz="quarter" idx="21"/>
          </p:nvPr>
        </p:nvSpPr>
        <p:spPr/>
      </p:sp>
      <p:sp>
        <p:nvSpPr>
          <p:cNvPr id="41" name="Picture Placeholder 40">
            <a:extLst>
              <a:ext uri="{FF2B5EF4-FFF2-40B4-BE49-F238E27FC236}">
                <a16:creationId xmlns:a16="http://schemas.microsoft.com/office/drawing/2014/main" id="{FA82A9BB-7DF1-4C17-A8C6-0BEC1FBC2DFD}"/>
              </a:ext>
            </a:extLst>
          </p:cNvPr>
          <p:cNvSpPr>
            <a:spLocks noGrp="1"/>
          </p:cNvSpPr>
          <p:nvPr>
            <p:ph type="pic" sz="quarter" idx="20"/>
          </p:nvPr>
        </p:nvSpPr>
        <p:spPr/>
      </p:sp>
    </p:spTree>
    <p:extLst>
      <p:ext uri="{BB962C8B-B14F-4D97-AF65-F5344CB8AC3E}">
        <p14:creationId xmlns:p14="http://schemas.microsoft.com/office/powerpoint/2010/main" val="254496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4219EF-1201-4F29-92E2-DA1930985E4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Examples of how to use the template layouts</a:t>
            </a:r>
          </a:p>
        </p:txBody>
      </p:sp>
    </p:spTree>
    <p:extLst>
      <p:ext uri="{BB962C8B-B14F-4D97-AF65-F5344CB8AC3E}">
        <p14:creationId xmlns:p14="http://schemas.microsoft.com/office/powerpoint/2010/main" val="1340350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608370"/>
            <a:ext cx="8529084" cy="1524571"/>
          </a:xfrm>
        </p:spPr>
        <p:txBody>
          <a:bodyPr/>
          <a:lstStyle/>
          <a:p>
            <a:r>
              <a:rPr lang="en-US" dirty="0"/>
              <a:t>Presentation slide examples for reference</a:t>
            </a:r>
          </a:p>
        </p:txBody>
      </p:sp>
      <p:sp>
        <p:nvSpPr>
          <p:cNvPr id="8" name="Text Placeholder 7"/>
          <p:cNvSpPr>
            <a:spLocks noGrp="1"/>
          </p:cNvSpPr>
          <p:nvPr>
            <p:ph type="subTitle" idx="1"/>
          </p:nvPr>
        </p:nvSpPr>
        <p:spPr/>
        <p:txBody>
          <a:bodyPr/>
          <a:lstStyle/>
          <a:p>
            <a:r>
              <a:rPr lang="en-US"/>
              <a:t>Sponsored by anycompany</a:t>
            </a:r>
            <a:endParaRPr lang="en-US" dirty="0"/>
          </a:p>
        </p:txBody>
      </p:sp>
      <p:sp>
        <p:nvSpPr>
          <p:cNvPr id="7" name="Text Placeholder 6"/>
          <p:cNvSpPr>
            <a:spLocks noGrp="1"/>
          </p:cNvSpPr>
          <p:nvPr>
            <p:ph type="body" sz="quarter" idx="12"/>
          </p:nvPr>
        </p:nvSpPr>
        <p:spPr/>
        <p:txBody>
          <a:bodyPr/>
          <a:lstStyle/>
          <a:p>
            <a:r>
              <a:rPr lang="en-US"/>
              <a:t>Senior Solutions Architect</a:t>
            </a:r>
          </a:p>
          <a:p>
            <a:r>
              <a:rPr lang="en-US"/>
              <a:t>AnyCompany</a:t>
            </a:r>
            <a:endParaRPr lang="en-US" dirty="0"/>
          </a:p>
        </p:txBody>
      </p:sp>
      <p:sp>
        <p:nvSpPr>
          <p:cNvPr id="9" name="Text Placeholder 8"/>
          <p:cNvSpPr>
            <a:spLocks noGrp="1"/>
          </p:cNvSpPr>
          <p:nvPr>
            <p:ph type="body" sz="quarter" idx="13"/>
          </p:nvPr>
        </p:nvSpPr>
        <p:spPr/>
        <p:txBody>
          <a:bodyPr/>
          <a:lstStyle/>
          <a:p>
            <a:r>
              <a:rPr lang="en-US"/>
              <a:t>Alejandro Rosalez (he/him)</a:t>
            </a:r>
            <a:endParaRPr lang="en-US" dirty="0"/>
          </a:p>
        </p:txBody>
      </p:sp>
      <p:sp>
        <p:nvSpPr>
          <p:cNvPr id="10" name="Text Placeholder 9"/>
          <p:cNvSpPr>
            <a:spLocks noGrp="1"/>
          </p:cNvSpPr>
          <p:nvPr>
            <p:ph type="body" sz="quarter" idx="14"/>
          </p:nvPr>
        </p:nvSpPr>
        <p:spPr/>
        <p:txBody>
          <a:bodyPr/>
          <a:lstStyle/>
          <a:p>
            <a:r>
              <a:rPr lang="en-US"/>
              <a:t>Principal Engineer</a:t>
            </a:r>
          </a:p>
          <a:p>
            <a:r>
              <a:rPr lang="en-US"/>
              <a:t>Example Corp.</a:t>
            </a:r>
            <a:endParaRPr lang="en-US" dirty="0"/>
          </a:p>
        </p:txBody>
      </p:sp>
      <p:sp>
        <p:nvSpPr>
          <p:cNvPr id="6" name="Text Placeholder 5"/>
          <p:cNvSpPr>
            <a:spLocks noGrp="1"/>
          </p:cNvSpPr>
          <p:nvPr>
            <p:ph type="body" sz="quarter" idx="11"/>
          </p:nvPr>
        </p:nvSpPr>
        <p:spPr/>
        <p:txBody>
          <a:bodyPr/>
          <a:lstStyle/>
          <a:p>
            <a:r>
              <a:rPr lang="en-US" dirty="0"/>
              <a:t>ABC229-S</a:t>
            </a:r>
          </a:p>
        </p:txBody>
      </p:sp>
      <p:sp>
        <p:nvSpPr>
          <p:cNvPr id="5" name="Text Placeholder 4"/>
          <p:cNvSpPr>
            <a:spLocks noGrp="1"/>
          </p:cNvSpPr>
          <p:nvPr>
            <p:ph type="body" sz="quarter" idx="10"/>
          </p:nvPr>
        </p:nvSpPr>
        <p:spPr>
          <a:xfrm>
            <a:off x="381000" y="4622800"/>
            <a:ext cx="4025900" cy="369332"/>
          </a:xfrm>
        </p:spPr>
        <p:txBody>
          <a:bodyPr/>
          <a:lstStyle/>
          <a:p>
            <a:r>
              <a:rPr lang="en-US" dirty="0"/>
              <a:t>Ana Carolina Silva (she/her)</a:t>
            </a:r>
          </a:p>
        </p:txBody>
      </p:sp>
    </p:spTree>
    <p:extLst>
      <p:ext uri="{BB962C8B-B14F-4D97-AF65-F5344CB8AC3E}">
        <p14:creationId xmlns:p14="http://schemas.microsoft.com/office/powerpoint/2010/main" val="2791548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Agenda</a:t>
            </a:r>
            <a:endParaRPr lang="en-US" dirty="0"/>
          </a:p>
        </p:txBody>
      </p:sp>
      <p:sp>
        <p:nvSpPr>
          <p:cNvPr id="10" name="Content Placeholder 9"/>
          <p:cNvSpPr>
            <a:spLocks noGrp="1"/>
          </p:cNvSpPr>
          <p:nvPr>
            <p:ph type="body" sz="quarter" idx="10"/>
          </p:nvPr>
        </p:nvSpPr>
        <p:spPr/>
        <p:txBody>
          <a:bodyPr/>
          <a:lstStyle/>
          <a:p>
            <a:r>
              <a:rPr lang="en-US"/>
              <a:t>Where we were</a:t>
            </a:r>
          </a:p>
          <a:p>
            <a:r>
              <a:rPr lang="en-US"/>
              <a:t>Our roadmap to the solution</a:t>
            </a:r>
          </a:p>
          <a:p>
            <a:r>
              <a:rPr lang="en-US"/>
              <a:t>Key steps we took and decisions we made</a:t>
            </a:r>
          </a:p>
          <a:p>
            <a:r>
              <a:rPr lang="en-US"/>
              <a:t>How we solved the problem</a:t>
            </a:r>
          </a:p>
          <a:p>
            <a:r>
              <a:rPr lang="en-US"/>
              <a:t>Where we are today</a:t>
            </a:r>
            <a:endParaRPr lang="en-US" dirty="0"/>
          </a:p>
        </p:txBody>
      </p:sp>
    </p:spTree>
    <p:extLst>
      <p:ext uri="{BB962C8B-B14F-4D97-AF65-F5344CB8AC3E}">
        <p14:creationId xmlns:p14="http://schemas.microsoft.com/office/powerpoint/2010/main" val="26131921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 presentations</a:t>
            </a:r>
            <a:endParaRPr lang="en-US" dirty="0"/>
          </a:p>
        </p:txBody>
      </p:sp>
      <p:sp>
        <p:nvSpPr>
          <p:cNvPr id="5" name="Content Placeholder 4"/>
          <p:cNvSpPr>
            <a:spLocks noGrp="1"/>
          </p:cNvSpPr>
          <p:nvPr>
            <p:ph idx="1"/>
          </p:nvPr>
        </p:nvSpPr>
        <p:spPr/>
        <p:txBody>
          <a:bodyPr/>
          <a:lstStyle/>
          <a:p>
            <a:r>
              <a:rPr lang="en-US"/>
              <a:t>Are customer-focused</a:t>
            </a:r>
          </a:p>
          <a:p>
            <a:r>
              <a:rPr lang="en-US"/>
              <a:t>Are true to the abstract</a:t>
            </a:r>
          </a:p>
          <a:p>
            <a:r>
              <a:rPr lang="en-US"/>
              <a:t>Tell a story</a:t>
            </a:r>
          </a:p>
          <a:p>
            <a:r>
              <a:rPr lang="en-US"/>
              <a:t>Provide clear takeaways</a:t>
            </a:r>
          </a:p>
          <a:p>
            <a:r>
              <a:rPr lang="en-US"/>
              <a:t>Have simple visuals and one message per slide</a:t>
            </a:r>
            <a:endParaRPr lang="en-US" dirty="0"/>
          </a:p>
        </p:txBody>
      </p:sp>
      <p:pic>
        <p:nvPicPr>
          <p:cNvPr id="17" name="Picture Placeholder 16">
            <a:extLst>
              <a:ext uri="{FF2B5EF4-FFF2-40B4-BE49-F238E27FC236}">
                <a16:creationId xmlns:a16="http://schemas.microsoft.com/office/drawing/2014/main" id="{29BCC0D8-0441-4C02-9605-5AFEDA8E95E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47" b="147"/>
          <a:stretch/>
        </p:blipFill>
        <p:spPr/>
      </p:pic>
      <p:sp>
        <p:nvSpPr>
          <p:cNvPr id="18" name="Rectangle 17">
            <a:extLst>
              <a:ext uri="{FF2B5EF4-FFF2-40B4-BE49-F238E27FC236}">
                <a16:creationId xmlns:a16="http://schemas.microsoft.com/office/drawing/2014/main" id="{56ED3752-4830-468B-BC09-C0EE3FC4052E}"/>
              </a:ext>
            </a:extLst>
          </p:cNvPr>
          <p:cNvSpPr/>
          <p:nvPr/>
        </p:nvSpPr>
        <p:spPr>
          <a:xfrm>
            <a:off x="6248399" y="0"/>
            <a:ext cx="5943601" cy="4470400"/>
          </a:xfrm>
          <a:prstGeom prst="rect">
            <a:avLst/>
          </a:prstGeom>
          <a:gradFill flip="none" rotWithShape="1">
            <a:gsLst>
              <a:gs pos="0">
                <a:schemeClr val="accent5">
                  <a:lumMod val="50000"/>
                </a:schemeClr>
              </a:gs>
              <a:gs pos="91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79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a14="http://schemas.microsoft.com/office/drawing/2010/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en-US" dirty="0"/>
              <a:t>The Step Functions Workshop</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en-US" dirty="0"/>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en-US" dirty="0"/>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en-US" dirty="0"/>
              <a:t>Dan Fox</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en-US" dirty="0"/>
              <a:t>Principal Specialist Solutions Architect</a:t>
            </a:r>
          </a:p>
          <a:p>
            <a:r>
              <a:rPr lang="en-US" dirty="0"/>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a:xfrm>
            <a:off x="698202" y="1991937"/>
            <a:ext cx="9004300" cy="2086725"/>
          </a:xfrm>
        </p:spPr>
        <p:txBody>
          <a:bodyPr/>
          <a:lstStyle/>
          <a:p>
            <a:r>
              <a:rPr lang="en-US"/>
              <a:t>Every new thing creates two new questions and two new opportunities.</a:t>
            </a:r>
            <a:endParaRPr lang="en-US" dirty="0"/>
          </a:p>
        </p:txBody>
      </p:sp>
      <p:sp>
        <p:nvSpPr>
          <p:cNvPr id="14" name="Text Placeholder 13">
            <a:extLst>
              <a:ext uri="{FF2B5EF4-FFF2-40B4-BE49-F238E27FC236}">
                <a16:creationId xmlns:a16="http://schemas.microsoft.com/office/drawing/2014/main" id="{4D871129-1A16-49A8-9A49-078CCF850639}"/>
              </a:ext>
            </a:extLst>
          </p:cNvPr>
          <p:cNvSpPr>
            <a:spLocks noGrp="1"/>
          </p:cNvSpPr>
          <p:nvPr>
            <p:ph type="body" sz="quarter" idx="15"/>
          </p:nvPr>
        </p:nvSpPr>
        <p:spPr/>
        <p:txBody>
          <a:bodyPr/>
          <a:lstStyle/>
          <a:p>
            <a:r>
              <a:rPr lang="en-US"/>
              <a:t>Jeff Bezos</a:t>
            </a:r>
            <a:endParaRPr lang="en-US" dirty="0"/>
          </a:p>
        </p:txBody>
      </p:sp>
      <p:sp>
        <p:nvSpPr>
          <p:cNvPr id="15" name="Text Placeholder 14">
            <a:extLst>
              <a:ext uri="{FF2B5EF4-FFF2-40B4-BE49-F238E27FC236}">
                <a16:creationId xmlns:a16="http://schemas.microsoft.com/office/drawing/2014/main" id="{A341D6D8-3519-4CE0-8A1E-1FC33E04FB34}"/>
              </a:ext>
            </a:extLst>
          </p:cNvPr>
          <p:cNvSpPr>
            <a:spLocks noGrp="1"/>
          </p:cNvSpPr>
          <p:nvPr>
            <p:ph type="body" sz="quarter" idx="16"/>
          </p:nvPr>
        </p:nvSpPr>
        <p:spPr/>
        <p:txBody>
          <a:bodyPr/>
          <a:lstStyle/>
          <a:p>
            <a:r>
              <a:rPr lang="en-US"/>
              <a:t>Founder and Executive Chair of Amazon</a:t>
            </a:r>
            <a:endParaRPr lang="en-US" dirty="0"/>
          </a:p>
        </p:txBody>
      </p:sp>
      <p:sp>
        <p:nvSpPr>
          <p:cNvPr id="5" name="Picture Placeholder 4">
            <a:extLst>
              <a:ext uri="{FF2B5EF4-FFF2-40B4-BE49-F238E27FC236}">
                <a16:creationId xmlns:a16="http://schemas.microsoft.com/office/drawing/2014/main" id="{E6BB68DD-04B1-4C18-B413-DFE00BCB11F4}"/>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136DF833-F356-497E-B771-6D2D2676B499}"/>
              </a:ext>
            </a:extLst>
          </p:cNvPr>
          <p:cNvSpPr>
            <a:spLocks noGrp="1"/>
          </p:cNvSpPr>
          <p:nvPr>
            <p:ph type="pic" sz="quarter" idx="21"/>
          </p:nvPr>
        </p:nvSpPr>
        <p:spPr>
          <a:xfrm flipH="1" flipV="1">
            <a:off x="4745573" y="3357776"/>
            <a:ext cx="309563" cy="309563"/>
          </a:xfrm>
        </p:spPr>
      </p:sp>
    </p:spTree>
    <p:extLst>
      <p:ext uri="{BB962C8B-B14F-4D97-AF65-F5344CB8AC3E}">
        <p14:creationId xmlns:p14="http://schemas.microsoft.com/office/powerpoint/2010/main" val="13291619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Tables</a:t>
            </a:r>
            <a:endParaRPr lang="en-US" dirty="0"/>
          </a:p>
        </p:txBody>
      </p:sp>
      <p:sp>
        <p:nvSpPr>
          <p:cNvPr id="8" name="Text Placeholder 7"/>
          <p:cNvSpPr>
            <a:spLocks noGrp="1"/>
          </p:cNvSpPr>
          <p:nvPr>
            <p:ph type="body" sz="quarter" idx="10"/>
          </p:nvPr>
        </p:nvSpPr>
        <p:spPr/>
        <p:txBody>
          <a:bodyPr/>
          <a:lstStyle/>
          <a:p>
            <a:r>
              <a:rPr lang="en-US"/>
              <a:t>USE ONE OF THESE preformatted TABLES AS A STARTING POINT OR MODEL FOR YOUR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9099200"/>
              </p:ext>
            </p:extLst>
          </p:nvPr>
        </p:nvGraphicFramePr>
        <p:xfrm>
          <a:off x="381000" y="1712383"/>
          <a:ext cx="11430000" cy="1901140"/>
        </p:xfrm>
        <a:graphic>
          <a:graphicData uri="http://schemas.openxmlformats.org/drawingml/2006/table">
            <a:tbl>
              <a:tblPr firstRow="1" bandRow="1">
                <a:tableStyleId>{912C8C85-51F0-491E-9774-3900AFEF0FD7}</a:tableStyleId>
              </a:tblPr>
              <a:tblGrid>
                <a:gridCol w="2434751">
                  <a:extLst>
                    <a:ext uri="{9D8B030D-6E8A-4147-A177-3AD203B41FA5}">
                      <a16:colId xmlns:a16="http://schemas.microsoft.com/office/drawing/2014/main" val="20000"/>
                    </a:ext>
                  </a:extLst>
                </a:gridCol>
                <a:gridCol w="4504111">
                  <a:extLst>
                    <a:ext uri="{9D8B030D-6E8A-4147-A177-3AD203B41FA5}">
                      <a16:colId xmlns:a16="http://schemas.microsoft.com/office/drawing/2014/main" val="20001"/>
                    </a:ext>
                  </a:extLst>
                </a:gridCol>
                <a:gridCol w="4491138">
                  <a:extLst>
                    <a:ext uri="{9D8B030D-6E8A-4147-A177-3AD203B41FA5}">
                      <a16:colId xmlns:a16="http://schemas.microsoft.com/office/drawing/2014/main" val="20002"/>
                    </a:ext>
                  </a:extLst>
                </a:gridCol>
              </a:tblGrid>
              <a:tr h="475285">
                <a:tc>
                  <a:txBody>
                    <a:bodyPr/>
                    <a:lstStyle/>
                    <a:p>
                      <a:endParaRPr lang="en-US" sz="2300" b="0" dirty="0">
                        <a:solidFill>
                          <a:schemeClr val="bg2"/>
                        </a:solidFill>
                      </a:endParaRPr>
                    </a:p>
                  </a:txBody>
                  <a:tcPr marL="152400" marR="76200" marT="38105" marB="38105" anchor="ctr">
                    <a:noFill/>
                  </a:tcPr>
                </a:tc>
                <a:tc>
                  <a:txBody>
                    <a:bodyPr/>
                    <a:lstStyle/>
                    <a:p>
                      <a:r>
                        <a:rPr lang="en-US" sz="2000" b="0" kern="1200" dirty="0"/>
                        <a:t>Tables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Charts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2000" kern="1200" dirty="0">
                          <a:solidFill>
                            <a:schemeClr val="bg1"/>
                          </a:solidFill>
                        </a:rPr>
                        <a:t>Main use</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Focus</a:t>
                      </a:r>
                      <a:r>
                        <a:rPr lang="en-US" sz="1800" baseline="0" dirty="0"/>
                        <a:t> on data points</a:t>
                      </a:r>
                      <a:endParaRPr lang="en-US" sz="1800" dirty="0">
                        <a:solidFill>
                          <a:schemeClr val="bg1"/>
                        </a:solidFill>
                      </a:endParaRPr>
                    </a:p>
                  </a:txBody>
                  <a:tcPr marL="152400" marR="76200" marT="38105" marB="38105" anchor="ctr"/>
                </a:tc>
                <a:tc>
                  <a:txBody>
                    <a:bodyPr/>
                    <a:lstStyle/>
                    <a:p>
                      <a:r>
                        <a:rPr lang="en-US" sz="1800" dirty="0"/>
                        <a:t>Focus on trends</a:t>
                      </a:r>
                      <a:r>
                        <a:rPr lang="en-US" sz="1800" baseline="0" dirty="0"/>
                        <a:t> or relationships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2000" kern="1200" dirty="0">
                          <a:solidFill>
                            <a:schemeClr val="bg1"/>
                          </a:solidFill>
                        </a:rPr>
                        <a:t>Main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Precise</a:t>
                      </a:r>
                      <a:endParaRPr lang="en-US" sz="1800" dirty="0">
                        <a:solidFill>
                          <a:schemeClr val="bg1"/>
                        </a:solidFill>
                      </a:endParaRPr>
                    </a:p>
                  </a:txBody>
                  <a:tcPr marL="152400" marR="76200" marT="38105" marB="38105" anchor="ctr"/>
                </a:tc>
                <a:tc>
                  <a:txBody>
                    <a:bodyPr/>
                    <a:lstStyle/>
                    <a:p>
                      <a:r>
                        <a:rPr lang="en-US" sz="1800" dirty="0"/>
                        <a:t>Visual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475285">
                <a:tc>
                  <a:txBody>
                    <a:bodyPr/>
                    <a:lstStyle/>
                    <a:p>
                      <a:pPr marL="0" algn="l" defTabSz="1097278" rtl="0" eaLnBrk="1" latinLnBrk="0" hangingPunct="1"/>
                      <a:r>
                        <a:rPr lang="en-US" sz="2000" kern="1200" dirty="0">
                          <a:solidFill>
                            <a:schemeClr val="bg1"/>
                          </a:solidFill>
                        </a:rPr>
                        <a:t>Second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Drill down on specific data</a:t>
                      </a:r>
                      <a:endParaRPr lang="en-US" sz="1800" dirty="0">
                        <a:solidFill>
                          <a:schemeClr val="bg1"/>
                        </a:solidFill>
                      </a:endParaRPr>
                    </a:p>
                  </a:txBody>
                  <a:tcPr marL="152400" marR="76200" marT="38105" marB="38105" anchor="ctr"/>
                </a:tc>
                <a:tc>
                  <a:txBody>
                    <a:bodyPr/>
                    <a:lstStyle/>
                    <a:p>
                      <a:r>
                        <a:rPr lang="en-US" sz="1800" dirty="0"/>
                        <a:t>Simplify complex datasets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65826882"/>
              </p:ext>
            </p:extLst>
          </p:nvPr>
        </p:nvGraphicFramePr>
        <p:xfrm>
          <a:off x="381000" y="3929100"/>
          <a:ext cx="11430000" cy="2031326"/>
        </p:xfrm>
        <a:graphic>
          <a:graphicData uri="http://schemas.openxmlformats.org/drawingml/2006/table">
            <a:tbl>
              <a:tblPr firstRow="1" bandRow="1">
                <a:tableStyleId>{912C8C85-51F0-491E-9774-3900AFEF0FD7}</a:tableStyleId>
              </a:tblPr>
              <a:tblGrid>
                <a:gridCol w="2857500">
                  <a:extLst>
                    <a:ext uri="{9D8B030D-6E8A-4147-A177-3AD203B41FA5}">
                      <a16:colId xmlns:a16="http://schemas.microsoft.com/office/drawing/2014/main" val="20000"/>
                    </a:ext>
                  </a:extLst>
                </a:gridCol>
                <a:gridCol w="2943176">
                  <a:extLst>
                    <a:ext uri="{9D8B030D-6E8A-4147-A177-3AD203B41FA5}">
                      <a16:colId xmlns:a16="http://schemas.microsoft.com/office/drawing/2014/main" val="20001"/>
                    </a:ext>
                  </a:extLst>
                </a:gridCol>
                <a:gridCol w="2771824">
                  <a:extLst>
                    <a:ext uri="{9D8B030D-6E8A-4147-A177-3AD203B41FA5}">
                      <a16:colId xmlns:a16="http://schemas.microsoft.com/office/drawing/2014/main" val="20002"/>
                    </a:ext>
                  </a:extLst>
                </a:gridCol>
                <a:gridCol w="2857500">
                  <a:extLst>
                    <a:ext uri="{9D8B030D-6E8A-4147-A177-3AD203B41FA5}">
                      <a16:colId xmlns:a16="http://schemas.microsoft.com/office/drawing/2014/main" val="20003"/>
                    </a:ext>
                  </a:extLst>
                </a:gridCol>
              </a:tblGrid>
              <a:tr h="431810">
                <a:tc>
                  <a:txBody>
                    <a:bodyPr/>
                    <a:lstStyle/>
                    <a:p>
                      <a:r>
                        <a:rPr lang="en-US" sz="2000" b="0" dirty="0"/>
                        <a:t>Data</a:t>
                      </a:r>
                      <a:r>
                        <a:rPr lang="en-US" sz="2000" b="0" baseline="0" dirty="0"/>
                        <a:t> tips</a:t>
                      </a:r>
                      <a:endParaRPr lang="en-US" sz="2000" b="0" dirty="0">
                        <a:solidFill>
                          <a:schemeClr val="tx1"/>
                        </a:solidFill>
                      </a:endParaRPr>
                    </a:p>
                  </a:txBody>
                  <a:tcPr marL="152400" marR="76200" marT="38105" marB="38105" anchor="ctr"/>
                </a:tc>
                <a:tc>
                  <a:txBody>
                    <a:bodyPr/>
                    <a:lstStyle/>
                    <a:p>
                      <a:r>
                        <a:rPr lang="en-US" sz="2000" b="0" kern="1200" dirty="0"/>
                        <a:t>Table tips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formatting</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don’ts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533172">
                <a:tc>
                  <a:txBody>
                    <a:bodyPr/>
                    <a:lstStyle/>
                    <a:p>
                      <a:pPr marL="0" algn="l" defTabSz="1097278" rtl="0" eaLnBrk="1" latinLnBrk="0" hangingPunct="1"/>
                      <a:r>
                        <a:rPr lang="en-US" sz="1800" kern="1200" dirty="0"/>
                        <a:t>Be honest and precise</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Remove clutter</a:t>
                      </a:r>
                      <a:endParaRPr lang="en-US" sz="1800" dirty="0">
                        <a:solidFill>
                          <a:schemeClr val="bg1"/>
                        </a:solidFill>
                      </a:endParaRPr>
                    </a:p>
                  </a:txBody>
                  <a:tcPr marL="152400" marR="76200" marT="38105" marB="38105" anchor="ctr"/>
                </a:tc>
                <a:tc>
                  <a:txBody>
                    <a:bodyPr/>
                    <a:lstStyle/>
                    <a:p>
                      <a:r>
                        <a:rPr lang="en-US" sz="1800" dirty="0"/>
                        <a:t>Left align</a:t>
                      </a:r>
                      <a:endParaRPr lang="en-US" sz="1800" dirty="0">
                        <a:solidFill>
                          <a:schemeClr val="bg1"/>
                        </a:solidFill>
                      </a:endParaRPr>
                    </a:p>
                  </a:txBody>
                  <a:tcPr marL="152400" marR="76200" marT="38105" marB="38105" anchor="ctr"/>
                </a:tc>
                <a:tc>
                  <a:txBody>
                    <a:bodyPr/>
                    <a:lstStyle/>
                    <a:p>
                      <a:r>
                        <a:rPr lang="en-US" sz="1800" dirty="0"/>
                        <a:t>Don’t use tiny text</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533172">
                <a:tc>
                  <a:txBody>
                    <a:bodyPr/>
                    <a:lstStyle/>
                    <a:p>
                      <a:pPr marL="0" algn="l" defTabSz="1097278" rtl="0" eaLnBrk="1" latinLnBrk="0" hangingPunct="1"/>
                      <a:r>
                        <a:rPr lang="en-US" sz="1800" kern="1200" dirty="0"/>
                        <a:t>Make a point</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Emphasize</a:t>
                      </a:r>
                      <a:r>
                        <a:rPr lang="en-US" sz="1800" baseline="0" dirty="0"/>
                        <a:t> message</a:t>
                      </a:r>
                      <a:endParaRPr lang="en-US" sz="1800" dirty="0">
                        <a:solidFill>
                          <a:schemeClr val="bg1"/>
                        </a:solidFill>
                      </a:endParaRPr>
                    </a:p>
                  </a:txBody>
                  <a:tcPr marL="152400" marR="76200" marT="38105" marB="38105" anchor="ctr"/>
                </a:tc>
                <a:tc>
                  <a:txBody>
                    <a:bodyPr/>
                    <a:lstStyle/>
                    <a:p>
                      <a:r>
                        <a:rPr lang="en-US" sz="1800" dirty="0"/>
                        <a:t>Use</a:t>
                      </a:r>
                      <a:r>
                        <a:rPr lang="en-US" sz="1800" baseline="0" dirty="0"/>
                        <a:t> consistent sizes</a:t>
                      </a:r>
                      <a:endParaRPr lang="en-US" sz="1800" dirty="0">
                        <a:solidFill>
                          <a:schemeClr val="bg1"/>
                        </a:solidFill>
                      </a:endParaRPr>
                    </a:p>
                  </a:txBody>
                  <a:tcPr marL="152400" marR="76200" marT="38105" marB="38105" anchor="ctr"/>
                </a:tc>
                <a:tc>
                  <a:txBody>
                    <a:bodyPr/>
                    <a:lstStyle/>
                    <a:p>
                      <a:r>
                        <a:rPr lang="en-US" sz="1800" dirty="0"/>
                        <a:t>Don’t include it all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533172">
                <a:tc>
                  <a:txBody>
                    <a:bodyPr/>
                    <a:lstStyle/>
                    <a:p>
                      <a:pPr marL="0" algn="l" defTabSz="1097278" rtl="0" eaLnBrk="1" latinLnBrk="0" hangingPunct="1"/>
                      <a:r>
                        <a:rPr lang="en-US" sz="1800" kern="1200" dirty="0"/>
                        <a:t>Use the right method</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Keep</a:t>
                      </a:r>
                      <a:r>
                        <a:rPr lang="en-US" sz="1800" baseline="0" dirty="0"/>
                        <a:t> it short</a:t>
                      </a:r>
                      <a:endParaRPr lang="en-US" sz="1800" dirty="0">
                        <a:solidFill>
                          <a:schemeClr val="bg1"/>
                        </a:solidFill>
                      </a:endParaRPr>
                    </a:p>
                  </a:txBody>
                  <a:tcPr marL="152400" marR="76200" marT="38105" marB="38105" anchor="ctr"/>
                </a:tc>
                <a:tc>
                  <a:txBody>
                    <a:bodyPr/>
                    <a:lstStyle/>
                    <a:p>
                      <a:r>
                        <a:rPr lang="en-US" sz="1800" dirty="0"/>
                        <a:t>Use visible colors</a:t>
                      </a:r>
                      <a:endParaRPr lang="en-US" sz="1800" dirty="0">
                        <a:solidFill>
                          <a:schemeClr val="bg1"/>
                        </a:solidFill>
                      </a:endParaRPr>
                    </a:p>
                  </a:txBody>
                  <a:tcPr marL="152400" marR="76200" marT="38105" marB="38105" anchor="ctr"/>
                </a:tc>
                <a:tc>
                  <a:txBody>
                    <a:bodyPr/>
                    <a:lstStyle/>
                    <a:p>
                      <a:r>
                        <a:rPr lang="en-US" sz="1800" dirty="0"/>
                        <a:t>Don’t overcomplicate</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98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a:t>
            </a:r>
            <a:endParaRPr lang="en-US" dirty="0"/>
          </a:p>
        </p:txBody>
      </p:sp>
      <p:graphicFrame>
        <p:nvGraphicFramePr>
          <p:cNvPr id="7" name="Chart 6"/>
          <p:cNvGraphicFramePr/>
          <p:nvPr>
            <p:extLst>
              <p:ext uri="{D42A27DB-BD31-4B8C-83A1-F6EECF244321}">
                <p14:modId xmlns:p14="http://schemas.microsoft.com/office/powerpoint/2010/main" val="4129018288"/>
              </p:ext>
            </p:extLst>
          </p:nvPr>
        </p:nvGraphicFramePr>
        <p:xfrm>
          <a:off x="4027713" y="1691268"/>
          <a:ext cx="7571620" cy="436844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bwMode="auto">
          <a:xfrm>
            <a:off x="444500" y="1798108"/>
            <a:ext cx="3236025" cy="27706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28600" tIns="228600" rIns="228600" bIns="228600">
            <a:spAutoFit/>
          </a:bodyPr>
          <a:lstStyle/>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To create a new chart, select </a:t>
            </a:r>
            <a:r>
              <a:rPr lang="en-US" sz="1667" b="1" dirty="0">
                <a:solidFill>
                  <a:schemeClr val="tx1"/>
                </a:solidFill>
                <a:ea typeface="Amazon Ember" panose="020B0603020204020204" pitchFamily="34" charset="0"/>
                <a:cs typeface="Amazon Ember" panose="020B0603020204020204" pitchFamily="34" charset="0"/>
              </a:rPr>
              <a:t>Insert</a:t>
            </a:r>
            <a:r>
              <a:rPr lang="en-US" sz="1667" dirty="0">
                <a:solidFill>
                  <a:schemeClr val="tx1"/>
                </a:solidFill>
                <a:ea typeface="Amazon Ember" panose="020B0603020204020204" pitchFamily="34" charset="0"/>
                <a:cs typeface="Amazon Ember" panose="020B0603020204020204" pitchFamily="34" charset="0"/>
              </a:rPr>
              <a:t> tab &gt; </a:t>
            </a:r>
            <a:r>
              <a:rPr lang="en-US" sz="1667" b="1" dirty="0">
                <a:solidFill>
                  <a:schemeClr val="tx1"/>
                </a:solidFill>
                <a:ea typeface="Amazon Ember" panose="020B0603020204020204" pitchFamily="34" charset="0"/>
                <a:cs typeface="Amazon Ember" panose="020B0603020204020204" pitchFamily="34" charset="0"/>
              </a:rPr>
              <a:t>Chart</a:t>
            </a:r>
            <a:r>
              <a:rPr lang="en-US" sz="1667" dirty="0">
                <a:solidFill>
                  <a:schemeClr val="tx1"/>
                </a:solidFill>
                <a:ea typeface="Amazon Ember" panose="020B0603020204020204" pitchFamily="34" charset="0"/>
                <a:cs typeface="Amazon Ember" panose="020B0603020204020204" pitchFamily="34" charset="0"/>
              </a:rPr>
              <a:t>. Enter your data and adjust the font sizes to the minimum 12 pt. or larger.</a:t>
            </a:r>
          </a:p>
          <a:p>
            <a:pPr defTabSz="777029">
              <a:lnSpc>
                <a:spcPct val="90000"/>
              </a:lnSpc>
              <a:defRPr/>
            </a:pPr>
            <a:endParaRPr lang="en-US" sz="1667" dirty="0">
              <a:solidFill>
                <a:schemeClr val="tx1"/>
              </a:solidFill>
              <a:ea typeface="Amazon Ember" panose="020B0603020204020204" pitchFamily="34" charset="0"/>
              <a:cs typeface="Amazon Ember" panose="020B0603020204020204" pitchFamily="34" charset="0"/>
            </a:endParaRPr>
          </a:p>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Use a bright color to emphasize the most important data. Use subtle colors for other data.</a:t>
            </a:r>
          </a:p>
        </p:txBody>
      </p:sp>
    </p:spTree>
    <p:extLst>
      <p:ext uri="{BB962C8B-B14F-4D97-AF65-F5344CB8AC3E}">
        <p14:creationId xmlns:p14="http://schemas.microsoft.com/office/powerpoint/2010/main" val="20954856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40617341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1F018-779E-4952-9E01-E04FBB82B18B}"/>
              </a:ext>
            </a:extLst>
          </p:cNvPr>
          <p:cNvSpPr>
            <a:spLocks noGrp="1"/>
          </p:cNvSpPr>
          <p:nvPr>
            <p:ph type="title"/>
          </p:nvPr>
        </p:nvSpPr>
        <p:spPr/>
        <p:txBody>
          <a:bodyPr/>
          <a:lstStyle/>
          <a:p>
            <a:r>
              <a:rPr lang="en-US" dirty="0"/>
              <a:t>Additional resources</a:t>
            </a:r>
          </a:p>
        </p:txBody>
      </p:sp>
      <p:sp>
        <p:nvSpPr>
          <p:cNvPr id="4" name="TextBox 3">
            <a:extLst>
              <a:ext uri="{FF2B5EF4-FFF2-40B4-BE49-F238E27FC236}">
                <a16:creationId xmlns:a16="http://schemas.microsoft.com/office/drawing/2014/main" id="{7A7DDBAD-B1EF-4C14-BE65-35B4F535872C}"/>
              </a:ext>
            </a:extLst>
          </p:cNvPr>
          <p:cNvSpPr txBox="1"/>
          <p:nvPr/>
        </p:nvSpPr>
        <p:spPr>
          <a:xfrm>
            <a:off x="1254550" y="1546286"/>
            <a:ext cx="8251399" cy="646331"/>
          </a:xfrm>
          <a:prstGeom prst="rect">
            <a:avLst/>
          </a:prstGeom>
          <a:noFill/>
        </p:spPr>
        <p:txBody>
          <a:bodyPr wrap="square" lIns="0" rtlCol="0">
            <a:spAutoFit/>
          </a:bodyPr>
          <a:lstStyle/>
          <a:p>
            <a:r>
              <a:rPr lang="en-US" dirty="0">
                <a:hlinkClick r:id="rId2"/>
              </a:rPr>
              <a:t>Generate </a:t>
            </a:r>
            <a:r>
              <a:rPr lang="en-US" dirty="0" err="1">
                <a:hlinkClick r:id="rId2"/>
              </a:rPr>
              <a:t>QR</a:t>
            </a:r>
            <a:r>
              <a:rPr lang="en-US" dirty="0">
                <a:hlinkClick r:id="rId2"/>
              </a:rPr>
              <a:t> codes</a:t>
            </a:r>
            <a:r>
              <a:rPr lang="en-US" dirty="0"/>
              <a:t> </a:t>
            </a:r>
            <a:br>
              <a:rPr lang="en-US" dirty="0"/>
            </a:br>
            <a:r>
              <a:rPr lang="en-US" dirty="0"/>
              <a:t>AWS speakers only</a:t>
            </a:r>
          </a:p>
        </p:txBody>
      </p:sp>
      <p:pic>
        <p:nvPicPr>
          <p:cNvPr id="5" name="Picture 4">
            <a:extLst>
              <a:ext uri="{FF2B5EF4-FFF2-40B4-BE49-F238E27FC236}">
                <a16:creationId xmlns:a16="http://schemas.microsoft.com/office/drawing/2014/main" id="{D53B7132-1E37-4DBE-80D8-4B0352A53078}"/>
              </a:ext>
            </a:extLst>
          </p:cNvPr>
          <p:cNvPicPr>
            <a:picLocks noChangeAspect="1"/>
          </p:cNvPicPr>
          <p:nvPr/>
        </p:nvPicPr>
        <p:blipFill>
          <a:blip r:embed="rId3"/>
          <a:stretch>
            <a:fillRect/>
          </a:stretch>
        </p:blipFill>
        <p:spPr>
          <a:xfrm>
            <a:off x="381000" y="1508579"/>
            <a:ext cx="719642" cy="710416"/>
          </a:xfrm>
          <a:prstGeom prst="rect">
            <a:avLst/>
          </a:prstGeom>
        </p:spPr>
      </p:pic>
      <p:pic>
        <p:nvPicPr>
          <p:cNvPr id="6" name="Picture 5">
            <a:extLst>
              <a:ext uri="{FF2B5EF4-FFF2-40B4-BE49-F238E27FC236}">
                <a16:creationId xmlns:a16="http://schemas.microsoft.com/office/drawing/2014/main" id="{CFA8FFCD-F87B-44D5-8F7B-5EB8DA7042EB}"/>
              </a:ext>
            </a:extLst>
          </p:cNvPr>
          <p:cNvPicPr>
            <a:picLocks noChangeAspect="1"/>
          </p:cNvPicPr>
          <p:nvPr/>
        </p:nvPicPr>
        <p:blipFill>
          <a:blip r:embed="rId4"/>
          <a:stretch>
            <a:fillRect/>
          </a:stretch>
        </p:blipFill>
        <p:spPr>
          <a:xfrm>
            <a:off x="381000" y="2600804"/>
            <a:ext cx="708604" cy="710416"/>
          </a:xfrm>
          <a:prstGeom prst="rect">
            <a:avLst/>
          </a:prstGeom>
        </p:spPr>
      </p:pic>
      <p:sp>
        <p:nvSpPr>
          <p:cNvPr id="7" name="Rectangle 6">
            <a:extLst>
              <a:ext uri="{FF2B5EF4-FFF2-40B4-BE49-F238E27FC236}">
                <a16:creationId xmlns:a16="http://schemas.microsoft.com/office/drawing/2014/main" id="{7A0139D9-2AF1-4F8C-A70D-FA683F9F43F4}"/>
              </a:ext>
            </a:extLst>
          </p:cNvPr>
          <p:cNvSpPr/>
          <p:nvPr/>
        </p:nvSpPr>
        <p:spPr>
          <a:xfrm>
            <a:off x="1254551" y="2673028"/>
            <a:ext cx="7421974"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5"/>
              </a:rPr>
              <a:t>Microsoft PowerPoint Help &amp; Learning site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Essential basics on using PowerPoint from Microsoft</a:t>
            </a:r>
            <a:endParaRPr lang="en-US" dirty="0">
              <a:gradFill>
                <a:gsLst>
                  <a:gs pos="2917">
                    <a:schemeClr val="tx1"/>
                  </a:gs>
                  <a:gs pos="30000">
                    <a:schemeClr val="tx1"/>
                  </a:gs>
                </a:gsLst>
                <a:lin ang="5400000" scaled="0"/>
              </a:gradFill>
              <a:hlinkClick r:id="rId6"/>
            </a:endParaRPr>
          </a:p>
        </p:txBody>
      </p:sp>
      <p:sp>
        <p:nvSpPr>
          <p:cNvPr id="8" name="Rectangle 7">
            <a:extLst>
              <a:ext uri="{FF2B5EF4-FFF2-40B4-BE49-F238E27FC236}">
                <a16:creationId xmlns:a16="http://schemas.microsoft.com/office/drawing/2014/main" id="{5DBE58B7-DB67-4308-BEB8-1E2A33654984}"/>
              </a:ext>
            </a:extLst>
          </p:cNvPr>
          <p:cNvSpPr/>
          <p:nvPr/>
        </p:nvSpPr>
        <p:spPr>
          <a:xfrm>
            <a:off x="1254551" y="3674175"/>
            <a:ext cx="6517001" cy="840230"/>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7"/>
              </a:rPr>
              <a:t>The World of Presentations podcast</a:t>
            </a:r>
            <a:br>
              <a:rPr lang="en-US" dirty="0">
                <a:gradFill>
                  <a:gsLst>
                    <a:gs pos="2917">
                      <a:schemeClr val="tx1"/>
                    </a:gs>
                    <a:gs pos="30000">
                      <a:schemeClr val="tx1"/>
                    </a:gs>
                  </a:gsLst>
                  <a:lin ang="5400000" scaled="0"/>
                </a:gradFill>
                <a:ea typeface="Amazon Ember"/>
                <a:cs typeface="Amazon Ember"/>
                <a:hlinkClick r:id="rId8" invalidUrl="http:///"/>
              </a:rPr>
            </a:br>
            <a:r>
              <a:rPr lang="en-US" dirty="0">
                <a:gradFill>
                  <a:gsLst>
                    <a:gs pos="2917">
                      <a:schemeClr val="tx1"/>
                    </a:gs>
                    <a:gs pos="30000">
                      <a:schemeClr val="tx1"/>
                    </a:gs>
                  </a:gsLst>
                  <a:lin ang="5400000" scaled="0"/>
                </a:gradFill>
              </a:rPr>
              <a:t>Conversations with industry experts about PowerPoint design, mechanics, and presenting</a:t>
            </a:r>
          </a:p>
        </p:txBody>
      </p:sp>
      <p:pic>
        <p:nvPicPr>
          <p:cNvPr id="9" name="Picture 8">
            <a:extLst>
              <a:ext uri="{FF2B5EF4-FFF2-40B4-BE49-F238E27FC236}">
                <a16:creationId xmlns:a16="http://schemas.microsoft.com/office/drawing/2014/main" id="{604D7370-8B92-47D2-A495-28D03D803167}"/>
              </a:ext>
            </a:extLst>
          </p:cNvPr>
          <p:cNvPicPr>
            <a:picLocks noChangeAspect="1"/>
          </p:cNvPicPr>
          <p:nvPr/>
        </p:nvPicPr>
        <p:blipFill>
          <a:blip r:embed="rId9"/>
          <a:stretch>
            <a:fillRect/>
          </a:stretch>
        </p:blipFill>
        <p:spPr>
          <a:xfrm>
            <a:off x="381000" y="3693029"/>
            <a:ext cx="704829" cy="704829"/>
          </a:xfrm>
          <a:prstGeom prst="rect">
            <a:avLst/>
          </a:prstGeom>
        </p:spPr>
      </p:pic>
      <p:sp>
        <p:nvSpPr>
          <p:cNvPr id="10" name="Rectangle 9">
            <a:extLst>
              <a:ext uri="{FF2B5EF4-FFF2-40B4-BE49-F238E27FC236}">
                <a16:creationId xmlns:a16="http://schemas.microsoft.com/office/drawing/2014/main" id="{780B42BD-8441-4A40-ADDC-5346F6DBA4CC}"/>
              </a:ext>
            </a:extLst>
          </p:cNvPr>
          <p:cNvSpPr/>
          <p:nvPr/>
        </p:nvSpPr>
        <p:spPr>
          <a:xfrm>
            <a:off x="1254551" y="4858631"/>
            <a:ext cx="7063756"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10"/>
              </a:rPr>
              <a:t>BrightCarbon events</a:t>
            </a:r>
            <a:br>
              <a:rPr lang="en-US" dirty="0">
                <a:gradFill>
                  <a:gsLst>
                    <a:gs pos="2917">
                      <a:schemeClr val="tx1"/>
                    </a:gs>
                    <a:gs pos="30000">
                      <a:schemeClr val="tx1"/>
                    </a:gs>
                  </a:gsLst>
                  <a:lin ang="5400000" scaled="0"/>
                </a:gradFill>
                <a:ea typeface="Amazon Ember"/>
                <a:cs typeface="Amazon Ember"/>
                <a:hlinkClick r:id="rId11" invalidUrl="http:///"/>
              </a:rPr>
            </a:br>
            <a:r>
              <a:rPr lang="en-US" dirty="0">
                <a:gradFill>
                  <a:gsLst>
                    <a:gs pos="2917">
                      <a:schemeClr val="tx1"/>
                    </a:gs>
                    <a:gs pos="30000">
                      <a:schemeClr val="tx1"/>
                    </a:gs>
                  </a:gsLst>
                  <a:lin ang="5400000" scaled="0"/>
                </a:gradFill>
              </a:rPr>
              <a:t>Free webinars on PowerPoint design, presenter skills, and more</a:t>
            </a:r>
          </a:p>
        </p:txBody>
      </p:sp>
      <p:pic>
        <p:nvPicPr>
          <p:cNvPr id="11" name="Picture 10">
            <a:extLst>
              <a:ext uri="{FF2B5EF4-FFF2-40B4-BE49-F238E27FC236}">
                <a16:creationId xmlns:a16="http://schemas.microsoft.com/office/drawing/2014/main" id="{69597CCE-2B2D-4BA9-AB3B-6CF090811ABD}"/>
              </a:ext>
            </a:extLst>
          </p:cNvPr>
          <p:cNvPicPr>
            <a:picLocks noChangeAspect="1"/>
          </p:cNvPicPr>
          <p:nvPr/>
        </p:nvPicPr>
        <p:blipFill>
          <a:blip r:embed="rId12"/>
          <a:stretch>
            <a:fillRect/>
          </a:stretch>
        </p:blipFill>
        <p:spPr>
          <a:xfrm>
            <a:off x="381000" y="4779667"/>
            <a:ext cx="719642" cy="717792"/>
          </a:xfrm>
          <a:prstGeom prst="rect">
            <a:avLst/>
          </a:prstGeom>
        </p:spPr>
      </p:pic>
      <p:grpSp>
        <p:nvGrpSpPr>
          <p:cNvPr id="19" name="Group 18">
            <a:extLst>
              <a:ext uri="{FF2B5EF4-FFF2-40B4-BE49-F238E27FC236}">
                <a16:creationId xmlns:a16="http://schemas.microsoft.com/office/drawing/2014/main" id="{CDAF0FF0-1D43-4DC0-95D5-C711A3B43941}"/>
              </a:ext>
            </a:extLst>
          </p:cNvPr>
          <p:cNvGrpSpPr/>
          <p:nvPr/>
        </p:nvGrpSpPr>
        <p:grpSpPr>
          <a:xfrm>
            <a:off x="9596488" y="5497459"/>
            <a:ext cx="2595512" cy="821859"/>
            <a:chOff x="9596488" y="5497459"/>
            <a:chExt cx="2595512" cy="821859"/>
          </a:xfrm>
        </p:grpSpPr>
        <p:sp>
          <p:nvSpPr>
            <p:cNvPr id="13" name="Chevron 11">
              <a:extLst>
                <a:ext uri="{FF2B5EF4-FFF2-40B4-BE49-F238E27FC236}">
                  <a16:creationId xmlns:a16="http://schemas.microsoft.com/office/drawing/2014/main" id="{CF39320A-4CD5-4806-BADE-565FB5980E19}"/>
                </a:ext>
              </a:extLst>
            </p:cNvPr>
            <p:cNvSpPr/>
            <p:nvPr/>
          </p:nvSpPr>
          <p:spPr>
            <a:xfrm>
              <a:off x="9596488" y="5497459"/>
              <a:ext cx="2595512" cy="821859"/>
            </a:xfrm>
            <a:custGeom>
              <a:avLst/>
              <a:gdLst/>
              <a:ahLst/>
              <a:cxnLst/>
              <a:rect l="l" t="t" r="r" b="b"/>
              <a:pathLst>
                <a:path w="1905000" h="484632">
                  <a:moveTo>
                    <a:pt x="0" y="0"/>
                  </a:moveTo>
                  <a:lnTo>
                    <a:pt x="1905000" y="0"/>
                  </a:lnTo>
                  <a:lnTo>
                    <a:pt x="1905000" y="484632"/>
                  </a:lnTo>
                  <a:lnTo>
                    <a:pt x="0" y="484632"/>
                  </a:lnTo>
                  <a:lnTo>
                    <a:pt x="140718" y="242316"/>
                  </a:lnTo>
                  <a:close/>
                </a:path>
              </a:pathLst>
            </a:custGeom>
            <a:gradFill flip="none" rotWithShape="1">
              <a:gsLst>
                <a:gs pos="0">
                  <a:schemeClr val="accent5"/>
                </a:gs>
                <a:gs pos="81000">
                  <a:schemeClr val="accent6"/>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rIns="182880" rtlCol="0" anchor="ctr"/>
            <a:lstStyle/>
            <a:p>
              <a:pPr algn="r">
                <a:lnSpc>
                  <a:spcPct val="80000"/>
                </a:lnSpc>
              </a:pPr>
              <a:r>
                <a:rPr lang="en-US" sz="1400" dirty="0">
                  <a:solidFill>
                    <a:schemeClr val="bg1"/>
                  </a:solidFill>
                  <a:cs typeface="Amazon Ember" panose="020B0603020204020204" pitchFamily="34" charset="0"/>
                </a:rPr>
                <a:t>AWS speakers,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more resources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are on </a:t>
              </a:r>
              <a:r>
                <a:rPr lang="en-US" sz="1400" dirty="0">
                  <a:solidFill>
                    <a:schemeClr val="bg1"/>
                  </a:solidFill>
                  <a:cs typeface="Amazon Ember" panose="020B0603020204020204" pitchFamily="34" charset="0"/>
                  <a:hlinkClick r:id="rId13">
                    <a:extLst>
                      <a:ext uri="{A12FA001-AC4F-418D-AE19-62706E023703}">
                        <ahyp:hlinkClr xmlns:ahyp="http://schemas.microsoft.com/office/drawing/2018/hyperlinkcolor" val="tx"/>
                      </a:ext>
                    </a:extLst>
                  </a:hlinkClick>
                </a:rPr>
                <a:t>the wiki</a:t>
              </a:r>
              <a:endParaRPr lang="en-US" sz="1400" dirty="0">
                <a:solidFill>
                  <a:schemeClr val="bg1"/>
                </a:solidFill>
                <a:cs typeface="Amazon Ember" panose="020B0603020204020204" pitchFamily="34" charset="0"/>
              </a:endParaRPr>
            </a:p>
          </p:txBody>
        </p:sp>
        <p:pic>
          <p:nvPicPr>
            <p:cNvPr id="18" name="Graphic 17" descr="Present">
              <a:extLst>
                <a:ext uri="{FF2B5EF4-FFF2-40B4-BE49-F238E27FC236}">
                  <a16:creationId xmlns:a16="http://schemas.microsoft.com/office/drawing/2014/main" id="{F0445D9F-21DB-46B2-A09F-88EA19F759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6136" y="5572875"/>
              <a:ext cx="602665" cy="602665"/>
            </a:xfrm>
            <a:prstGeom prst="rect">
              <a:avLst/>
            </a:prstGeom>
            <a:effectLst/>
          </p:spPr>
        </p:pic>
      </p:grpSp>
    </p:spTree>
    <p:extLst>
      <p:ext uri="{BB962C8B-B14F-4D97-AF65-F5344CB8AC3E}">
        <p14:creationId xmlns:p14="http://schemas.microsoft.com/office/powerpoint/2010/main" val="188121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hyp="http://schemas.microsoft.com/office/drawing/2018/hyperlinkcolor"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t>Ana Carolina Silva</a:t>
            </a:r>
            <a:endParaRPr lang="en-US" dirty="0"/>
          </a:p>
        </p:txBody>
      </p:sp>
      <p:sp>
        <p:nvSpPr>
          <p:cNvPr id="8" name="Text Placeholder 7"/>
          <p:cNvSpPr>
            <a:spLocks noGrp="1"/>
          </p:cNvSpPr>
          <p:nvPr>
            <p:ph type="body" sz="quarter" idx="11"/>
          </p:nvPr>
        </p:nvSpPr>
        <p:spPr>
          <a:xfrm>
            <a:off x="704850" y="3962400"/>
            <a:ext cx="3308350" cy="1270000"/>
          </a:xfrm>
        </p:spPr>
        <p:txBody>
          <a:bodyPr/>
          <a:lstStyle/>
          <a:p>
            <a:r>
              <a:rPr lang="en-US" dirty="0"/>
              <a:t>@</a:t>
            </a:r>
            <a:r>
              <a:rPr lang="en-US" dirty="0" err="1"/>
              <a:t>anacarolinasilva</a:t>
            </a:r>
            <a:endParaRPr lang="en-US" dirty="0"/>
          </a:p>
        </p:txBody>
      </p:sp>
      <p:sp>
        <p:nvSpPr>
          <p:cNvPr id="9" name="Text Placeholder 8"/>
          <p:cNvSpPr>
            <a:spLocks noGrp="1"/>
          </p:cNvSpPr>
          <p:nvPr>
            <p:ph type="body" sz="quarter" idx="12"/>
          </p:nvPr>
        </p:nvSpPr>
        <p:spPr/>
        <p:txBody>
          <a:bodyPr/>
          <a:lstStyle/>
          <a:p>
            <a:r>
              <a:rPr lang="en-US"/>
              <a:t>Alejandro Rosalez</a:t>
            </a:r>
            <a:endParaRPr lang="en-US" dirty="0"/>
          </a:p>
        </p:txBody>
      </p:sp>
      <p:sp>
        <p:nvSpPr>
          <p:cNvPr id="10" name="Text Placeholder 9"/>
          <p:cNvSpPr>
            <a:spLocks noGrp="1"/>
          </p:cNvSpPr>
          <p:nvPr>
            <p:ph type="body" sz="quarter" idx="13"/>
          </p:nvPr>
        </p:nvSpPr>
        <p:spPr/>
        <p:txBody>
          <a:bodyPr/>
          <a:lstStyle/>
          <a:p>
            <a:r>
              <a:rPr lang="en-US"/>
              <a:t>alejandrorosalez (GitHub)</a:t>
            </a:r>
            <a:endParaRPr lang="en-US" dirty="0"/>
          </a:p>
        </p:txBody>
      </p:sp>
      <p:pic>
        <p:nvPicPr>
          <p:cNvPr id="6" name="Graphic 5">
            <a:extLst>
              <a:ext uri="{FF2B5EF4-FFF2-40B4-BE49-F238E27FC236}">
                <a16:creationId xmlns:a16="http://schemas.microsoft.com/office/drawing/2014/main" id="{6EA21D18-D7F4-447E-9B52-4F508EC21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94" y="4012358"/>
            <a:ext cx="284081" cy="231053"/>
          </a:xfrm>
          <a:prstGeom prst="rect">
            <a:avLst/>
          </a:prstGeom>
        </p:spPr>
      </p:pic>
    </p:spTree>
    <p:extLst>
      <p:ext uri="{BB962C8B-B14F-4D97-AF65-F5344CB8AC3E}">
        <p14:creationId xmlns:p14="http://schemas.microsoft.com/office/powerpoint/2010/main" val="664963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2173" y="2718036"/>
            <a:ext cx="5693827" cy="1421928"/>
          </a:xfrm>
        </p:spPr>
        <p:txBody>
          <a:bodyPr/>
          <a:lstStyle/>
          <a:p>
            <a:r>
              <a:rPr lang="en-US"/>
              <a:t>How to use this event template</a:t>
            </a:r>
            <a:endParaRPr lang="en-US" dirty="0"/>
          </a:p>
        </p:txBody>
      </p:sp>
    </p:spTree>
    <p:extLst>
      <p:ext uri="{BB962C8B-B14F-4D97-AF65-F5344CB8AC3E}">
        <p14:creationId xmlns:p14="http://schemas.microsoft.com/office/powerpoint/2010/main" val="20947107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16923" y="3836392"/>
            <a:ext cx="4749343" cy="2107716"/>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How to add or reuse content</a:t>
            </a:r>
          </a:p>
        </p:txBody>
      </p:sp>
      <p:grpSp>
        <p:nvGrpSpPr>
          <p:cNvPr id="11" name="Group 10"/>
          <p:cNvGrpSpPr/>
          <p:nvPr/>
        </p:nvGrpSpPr>
        <p:grpSpPr>
          <a:xfrm>
            <a:off x="6257018" y="1210032"/>
            <a:ext cx="5680983" cy="5015604"/>
            <a:chOff x="323849" y="1645243"/>
            <a:chExt cx="6817179" cy="6018724"/>
          </a:xfrm>
        </p:grpSpPr>
        <p:sp>
          <p:nvSpPr>
            <p:cNvPr id="4" name="TextBox 3"/>
            <p:cNvSpPr txBox="1"/>
            <p:nvPr/>
          </p:nvSpPr>
          <p:spPr>
            <a:xfrm>
              <a:off x="323849" y="1645243"/>
              <a:ext cx="6817179" cy="6018724"/>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apply this template </a:t>
              </a:r>
              <a:br>
                <a:rPr lang="en-US" sz="1667" dirty="0"/>
              </a:br>
              <a:r>
                <a:rPr lang="en-US" sz="1667" dirty="0"/>
                <a:t>to your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existing slide deck</a:t>
              </a:r>
              <a:r>
                <a:rPr lang="en-US" sz="1667" dirty="0"/>
                <a:t>:</a:t>
              </a:r>
            </a:p>
            <a:p>
              <a:pPr marL="242084" indent="-242084">
                <a:lnSpc>
                  <a:spcPct val="90000"/>
                </a:lnSpc>
                <a:spcAft>
                  <a:spcPts val="250"/>
                </a:spcAft>
                <a:buFont typeface="+mj-lt"/>
                <a:buAutoNum type="arabicPeriod"/>
              </a:pPr>
              <a:r>
                <a:rPr lang="en-US" sz="1333" dirty="0"/>
                <a:t>Select all of the slides in the left-hand pane of this template file and delete them (click on one and press </a:t>
              </a:r>
              <a:r>
                <a:rPr lang="en-US" sz="1333" b="1" dirty="0"/>
                <a:t>Ctrl + A </a:t>
              </a:r>
              <a:r>
                <a:rPr lang="en-US" sz="1333" dirty="0"/>
                <a:t>and then </a:t>
              </a:r>
              <a:r>
                <a:rPr lang="en-US" sz="1333" b="1" dirty="0"/>
                <a:t>Delete</a:t>
              </a:r>
              <a:r>
                <a:rPr lang="en-US" sz="1333" dirty="0"/>
                <a:t>). </a:t>
              </a:r>
            </a:p>
            <a:p>
              <a:pPr marL="242084" indent="-242084">
                <a:lnSpc>
                  <a:spcPct val="90000"/>
                </a:lnSpc>
                <a:spcAft>
                  <a:spcPts val="250"/>
                </a:spcAft>
                <a:buFont typeface="+mj-lt"/>
                <a:buAutoNum type="arabicPeriod"/>
              </a:pPr>
              <a:r>
                <a:rPr lang="en-US" sz="1333" dirty="0"/>
                <a:t>Open the deck you’ve already created and select all of the slides in the left-hand pane (</a:t>
              </a:r>
              <a:r>
                <a:rPr lang="en-US" sz="1333" b="1" dirty="0"/>
                <a:t>Ctrl + A</a:t>
              </a:r>
              <a:r>
                <a:rPr lang="en-US" sz="1333" dirty="0"/>
                <a:t>) and copy them (</a:t>
              </a:r>
              <a:r>
                <a:rPr lang="en-US" sz="1333" b="1" dirty="0"/>
                <a:t>Ctrl + C</a:t>
              </a:r>
              <a:r>
                <a:rPr lang="en-US" sz="1333" dirty="0"/>
                <a:t>).</a:t>
              </a:r>
            </a:p>
            <a:p>
              <a:pPr marL="242084" indent="-242084">
                <a:lnSpc>
                  <a:spcPct val="90000"/>
                </a:lnSpc>
                <a:spcAft>
                  <a:spcPts val="250"/>
                </a:spcAft>
                <a:buFont typeface="+mj-lt"/>
                <a:buAutoNum type="arabicPeriod"/>
              </a:pPr>
              <a:r>
                <a:rPr lang="en-US" sz="1333" dirty="0"/>
                <a:t>In the template file, right-click in the empty left-hand pane and click </a:t>
              </a:r>
              <a:r>
                <a:rPr lang="en-US" sz="1333" b="1" dirty="0"/>
                <a:t>Use Destination Theme</a:t>
              </a:r>
              <a:r>
                <a:rPr lang="en-US" sz="1333" dirty="0"/>
                <a:t> (use this same method to transfer individual slides).</a:t>
              </a:r>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r>
                <a:rPr lang="en-US" sz="1333" dirty="0"/>
                <a:t>For each slide in your deck, apply the appropriate layout (</a:t>
              </a:r>
              <a:r>
                <a:rPr lang="en-US" sz="1333" b="1" dirty="0"/>
                <a:t>Home</a:t>
              </a:r>
              <a:r>
                <a:rPr lang="en-US" sz="1333" dirty="0"/>
                <a:t> tab &gt; </a:t>
              </a:r>
              <a:r>
                <a:rPr lang="en-US" sz="1333" b="1" dirty="0"/>
                <a:t>Slides</a:t>
              </a:r>
              <a:r>
                <a:rPr lang="en-US" sz="1333" dirty="0"/>
                <a:t> section &gt; </a:t>
              </a:r>
              <a:r>
                <a:rPr lang="en-US" sz="1333" b="1" dirty="0"/>
                <a:t>Layout</a:t>
              </a:r>
              <a:r>
                <a:rPr lang="en-US" sz="1333" dirty="0"/>
                <a:t>).</a:t>
              </a:r>
            </a:p>
            <a:p>
              <a:pPr marL="242084" indent="-242084">
                <a:lnSpc>
                  <a:spcPct val="90000"/>
                </a:lnSpc>
                <a:spcAft>
                  <a:spcPts val="250"/>
                </a:spcAft>
                <a:buFont typeface="+mj-lt"/>
                <a:buAutoNum type="arabicPeriod"/>
              </a:pPr>
              <a:r>
                <a:rPr lang="en-US" sz="1333" dirty="0"/>
                <a:t>Reset the slides (</a:t>
              </a:r>
              <a:r>
                <a:rPr lang="en-US" sz="1333" b="1" dirty="0"/>
                <a:t>Home</a:t>
              </a:r>
              <a:r>
                <a:rPr lang="en-US" sz="1333" dirty="0"/>
                <a:t> tab &gt; </a:t>
              </a:r>
              <a:r>
                <a:rPr lang="en-US" sz="1333" b="1" dirty="0"/>
                <a:t>Slides</a:t>
              </a:r>
              <a:r>
                <a:rPr lang="en-US" sz="1333" dirty="0"/>
                <a:t> section &gt; </a:t>
              </a:r>
              <a:r>
                <a:rPr lang="en-US" sz="1333" b="1" dirty="0"/>
                <a:t>Reset</a:t>
              </a:r>
              <a:r>
                <a:rPr lang="en-US" sz="1333" dirty="0"/>
                <a:t>) and ensure all content is in the appropriate placeholders and resets to the correct location. If needed, </a:t>
              </a:r>
              <a:br>
                <a:rPr lang="en-US" sz="1333" dirty="0"/>
              </a:br>
              <a:r>
                <a:rPr lang="en-US" sz="1333" dirty="0"/>
                <a:t>copy-paste the content into the correct placeholders.</a:t>
              </a:r>
            </a:p>
            <a:p>
              <a:pPr marL="242084" indent="-242084">
                <a:lnSpc>
                  <a:spcPct val="90000"/>
                </a:lnSpc>
                <a:spcAft>
                  <a:spcPts val="250"/>
                </a:spcAft>
                <a:buFont typeface="+mj-lt"/>
                <a:buAutoNum type="arabicPeriod"/>
              </a:pPr>
              <a:r>
                <a:rPr lang="en-US" sz="1333" b="1" dirty="0"/>
                <a:t>Save</a:t>
              </a:r>
              <a:r>
                <a:rPr lang="en-US" sz="1333" dirty="0"/>
                <a:t> the file and create/revise content as described to the left.</a:t>
              </a:r>
              <a:endParaRPr lang="en-US" sz="1667" dirty="0"/>
            </a:p>
          </p:txBody>
        </p:sp>
        <p:grpSp>
          <p:nvGrpSpPr>
            <p:cNvPr id="8" name="Group 7"/>
            <p:cNvGrpSpPr/>
            <p:nvPr/>
          </p:nvGrpSpPr>
          <p:grpSpPr>
            <a:xfrm>
              <a:off x="847007" y="4330025"/>
              <a:ext cx="1660406" cy="1158940"/>
              <a:chOff x="10379951" y="1783009"/>
              <a:chExt cx="2272273" cy="1586015"/>
            </a:xfrm>
          </p:grpSpPr>
          <p:pic>
            <p:nvPicPr>
              <p:cNvPr id="6" name="Picture 5"/>
              <p:cNvPicPr>
                <a:picLocks noChangeAspect="1"/>
              </p:cNvPicPr>
              <p:nvPr/>
            </p:nvPicPr>
            <p:blipFill>
              <a:blip r:embed="rId3"/>
              <a:stretch>
                <a:fillRect/>
              </a:stretch>
            </p:blipFill>
            <p:spPr>
              <a:xfrm>
                <a:off x="10379951" y="1783009"/>
                <a:ext cx="2272273" cy="1586015"/>
              </a:xfrm>
              <a:prstGeom prst="rect">
                <a:avLst/>
              </a:prstGeom>
            </p:spPr>
          </p:pic>
          <p:sp>
            <p:nvSpPr>
              <p:cNvPr id="12" name="Rectangle 11"/>
              <p:cNvSpPr/>
              <p:nvPr/>
            </p:nvSpPr>
            <p:spPr bwMode="auto">
              <a:xfrm>
                <a:off x="10732088" y="2141307"/>
                <a:ext cx="518493" cy="463890"/>
              </a:xfrm>
              <a:prstGeom prst="rect">
                <a:avLst/>
              </a:prstGeom>
              <a:noFill/>
              <a:ln w="38100">
                <a:solidFill>
                  <a:schemeClr val="accent2"/>
                </a:solidFill>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52400" tIns="121920" rIns="152400" bIns="121920"/>
              <a:lstStyle/>
              <a:p>
                <a:pPr algn="ctr" defTabSz="777029">
                  <a:lnSpc>
                    <a:spcPct val="90000"/>
                  </a:lnSpc>
                  <a:defRPr/>
                </a:pPr>
                <a:endParaRPr lang="en-US" sz="2000" dirty="0">
                  <a:solidFill>
                    <a:schemeClr val="tx1"/>
                  </a:solidFill>
                  <a:ea typeface="Amazon Ember" panose="020B0603020204020204" pitchFamily="34" charset="0"/>
                  <a:cs typeface="Amazon Ember" panose="020B0603020204020204" pitchFamily="34" charset="0"/>
                </a:endParaRPr>
              </a:p>
            </p:txBody>
          </p:sp>
        </p:grpSp>
      </p:grpSp>
      <p:sp>
        <p:nvSpPr>
          <p:cNvPr id="20" name="TextBox 19"/>
          <p:cNvSpPr txBox="1"/>
          <p:nvPr/>
        </p:nvSpPr>
        <p:spPr>
          <a:xfrm>
            <a:off x="342299" y="1210032"/>
            <a:ext cx="5172983" cy="2638736"/>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use this template </a:t>
            </a:r>
            <a:br>
              <a:rPr lang="en-US" sz="1667" dirty="0"/>
            </a:br>
            <a:r>
              <a:rPr lang="en-US" sz="1667" dirty="0"/>
              <a:t>to create a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new slide deck</a:t>
            </a:r>
            <a:r>
              <a:rPr lang="en-US" sz="1667" dirty="0"/>
              <a:t>:</a:t>
            </a:r>
          </a:p>
          <a:p>
            <a:pPr marL="242084" indent="-242084">
              <a:lnSpc>
                <a:spcPct val="90000"/>
              </a:lnSpc>
              <a:spcAft>
                <a:spcPts val="250"/>
              </a:spcAft>
              <a:buFont typeface="+mj-lt"/>
              <a:buAutoNum type="arabicPeriod"/>
            </a:pPr>
            <a:r>
              <a:rPr lang="en-US" sz="1333" dirty="0"/>
              <a:t>Enter your content on the blank slides and delete any unneeded or hidden slides.</a:t>
            </a:r>
          </a:p>
          <a:p>
            <a:pPr marL="242084" indent="-242084">
              <a:lnSpc>
                <a:spcPct val="90000"/>
              </a:lnSpc>
              <a:spcAft>
                <a:spcPts val="250"/>
              </a:spcAft>
              <a:buFont typeface="+mj-lt"/>
              <a:buAutoNum type="arabicPeriod"/>
            </a:pPr>
            <a:r>
              <a:rPr lang="en-US" sz="1333" dirty="0"/>
              <a:t>If you want to add more slides, on the </a:t>
            </a:r>
            <a:r>
              <a:rPr lang="en-US" sz="1333" b="1" dirty="0"/>
              <a:t>Insert</a:t>
            </a:r>
            <a:r>
              <a:rPr lang="en-US" sz="1333" dirty="0"/>
              <a:t> tab, select the little arrow under </a:t>
            </a:r>
            <a:r>
              <a:rPr lang="en-US" sz="1333" b="1" dirty="0"/>
              <a:t>New Slide</a:t>
            </a:r>
            <a:r>
              <a:rPr lang="en-US" sz="1333" dirty="0"/>
              <a:t>, and then select your desired layout from the options displayed (shown below). Fill out your slide content using the preformatted context placeholders.</a:t>
            </a:r>
          </a:p>
          <a:p>
            <a:pPr marL="242084" indent="-242084">
              <a:lnSpc>
                <a:spcPct val="90000"/>
              </a:lnSpc>
              <a:spcAft>
                <a:spcPts val="250"/>
              </a:spcAft>
              <a:buFont typeface="+mj-lt"/>
              <a:buAutoNum type="arabicPeriod"/>
            </a:pPr>
            <a:r>
              <a:rPr lang="en-US" sz="1333" dirty="0"/>
              <a:t>End the deck with the Thank You slide and then the Survey Reminder slide layouts.</a:t>
            </a:r>
          </a:p>
        </p:txBody>
      </p:sp>
      <p:pic>
        <p:nvPicPr>
          <p:cNvPr id="3" name="Picture 2"/>
          <p:cNvPicPr>
            <a:picLocks noChangeAspect="1"/>
          </p:cNvPicPr>
          <p:nvPr/>
        </p:nvPicPr>
        <p:blipFill>
          <a:blip r:embed="rId4"/>
          <a:stretch>
            <a:fillRect/>
          </a:stretch>
        </p:blipFill>
        <p:spPr>
          <a:xfrm>
            <a:off x="7195725" y="4002111"/>
            <a:ext cx="1982108" cy="328163"/>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787400" y="4496328"/>
            <a:ext cx="2186323" cy="800219"/>
          </a:xfrm>
          <a:prstGeom prst="rect">
            <a:avLst/>
          </a:prstGeom>
          <a:noFill/>
        </p:spPr>
        <p:txBody>
          <a:bodyPr wrap="squar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mj-lt"/>
              </a:rPr>
              <a:t>29 available </a:t>
            </a:r>
            <a:br>
              <a:rPr lang="en-US" sz="2000" dirty="0">
                <a:gradFill>
                  <a:gsLst>
                    <a:gs pos="2917">
                      <a:schemeClr val="tx1"/>
                    </a:gs>
                    <a:gs pos="30000">
                      <a:schemeClr val="tx1"/>
                    </a:gs>
                  </a:gsLst>
                  <a:lin ang="5400000" scaled="0"/>
                </a:gradFill>
                <a:latin typeface="+mj-lt"/>
              </a:rPr>
            </a:br>
            <a:r>
              <a:rPr lang="en-US" sz="2000" dirty="0">
                <a:gradFill>
                  <a:gsLst>
                    <a:gs pos="2917">
                      <a:schemeClr val="tx1"/>
                    </a:gs>
                    <a:gs pos="30000">
                      <a:schemeClr val="tx1"/>
                    </a:gs>
                  </a:gsLst>
                  <a:lin ang="5400000" scaled="0"/>
                </a:gradFill>
                <a:latin typeface="+mj-lt"/>
              </a:rPr>
              <a:t>slide layouts</a:t>
            </a:r>
          </a:p>
        </p:txBody>
      </p:sp>
      <p:cxnSp>
        <p:nvCxnSpPr>
          <p:cNvPr id="14" name="Straight Connector 13">
            <a:extLst>
              <a:ext uri="{FF2B5EF4-FFF2-40B4-BE49-F238E27FC236}">
                <a16:creationId xmlns:a16="http://schemas.microsoft.com/office/drawing/2014/main" id="{5B28192E-BED8-44C3-91BC-C2AC1B9F66F1}"/>
              </a:ext>
            </a:extLst>
          </p:cNvPr>
          <p:cNvCxnSpPr/>
          <p:nvPr/>
        </p:nvCxnSpPr>
        <p:spPr>
          <a:xfrm>
            <a:off x="5980620" y="1210032"/>
            <a:ext cx="0" cy="5038403"/>
          </a:xfrm>
          <a:prstGeom prst="line">
            <a:avLst/>
          </a:prstGeom>
          <a:ln w="19050" cap="rnd">
            <a:gradFill>
              <a:gsLst>
                <a:gs pos="0">
                  <a:schemeClr val="accent6"/>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9CDBF42-AB2D-4724-8896-3788F46A69AA}"/>
              </a:ext>
            </a:extLst>
          </p:cNvPr>
          <p:cNvGrpSpPr/>
          <p:nvPr/>
        </p:nvGrpSpPr>
        <p:grpSpPr>
          <a:xfrm>
            <a:off x="3250120" y="3928935"/>
            <a:ext cx="1678250" cy="1922631"/>
            <a:chOff x="3250120" y="3900441"/>
            <a:chExt cx="1678250" cy="1922631"/>
          </a:xfrm>
        </p:grpSpPr>
        <p:pic>
          <p:nvPicPr>
            <p:cNvPr id="7" name="Picture 6">
              <a:extLst>
                <a:ext uri="{FF2B5EF4-FFF2-40B4-BE49-F238E27FC236}">
                  <a16:creationId xmlns:a16="http://schemas.microsoft.com/office/drawing/2014/main" id="{8E65F42F-5793-4813-845C-567F4D6E6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20" y="3900441"/>
              <a:ext cx="1678250" cy="1922631"/>
            </a:xfrm>
            <a:prstGeom prst="rect">
              <a:avLst/>
            </a:prstGeom>
          </p:spPr>
        </p:pic>
        <p:sp>
          <p:nvSpPr>
            <p:cNvPr id="15" name="Rectangle 14">
              <a:extLst>
                <a:ext uri="{FF2B5EF4-FFF2-40B4-BE49-F238E27FC236}">
                  <a16:creationId xmlns:a16="http://schemas.microsoft.com/office/drawing/2014/main" id="{21ED9811-CF94-4304-9FF1-FBD4AF826D17}"/>
                </a:ext>
              </a:extLst>
            </p:cNvPr>
            <p:cNvSpPr/>
            <p:nvPr/>
          </p:nvSpPr>
          <p:spPr>
            <a:xfrm>
              <a:off x="4596243" y="5499100"/>
              <a:ext cx="332127" cy="279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p>
          </p:txBody>
        </p:sp>
      </p:grpSp>
    </p:spTree>
    <p:extLst>
      <p:ext uri="{BB962C8B-B14F-4D97-AF65-F5344CB8AC3E}">
        <p14:creationId xmlns:p14="http://schemas.microsoft.com/office/powerpoint/2010/main" val="1408526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490133" y="4220255"/>
            <a:ext cx="9101667" cy="1693333"/>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Font guidance</a:t>
            </a:r>
          </a:p>
        </p:txBody>
      </p:sp>
      <p:sp>
        <p:nvSpPr>
          <p:cNvPr id="7" name="Rectangle 6"/>
          <p:cNvSpPr/>
          <p:nvPr/>
        </p:nvSpPr>
        <p:spPr>
          <a:xfrm>
            <a:off x="451305" y="1464681"/>
            <a:ext cx="4894791" cy="2454903"/>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family</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Only use the </a:t>
            </a:r>
            <a:r>
              <a:rPr lang="en-US" sz="1667" dirty="0">
                <a:solidFill>
                  <a:schemeClr val="accent4"/>
                </a:solidFill>
                <a:ea typeface="Amazon Ember" panose="020B0603020204020204" pitchFamily="34" charset="0"/>
                <a:cs typeface="Amazon Ember" panose="020B0603020204020204" pitchFamily="34" charset="0"/>
              </a:rPr>
              <a:t>Amazon Ember font family </a:t>
            </a:r>
            <a:r>
              <a:rPr lang="en-US" sz="1667" dirty="0">
                <a:ea typeface="Amazon Ember" panose="020B0603020204020204" pitchFamily="34" charset="0"/>
                <a:cs typeface="Amazon Ember" panose="020B0603020204020204" pitchFamily="34" charset="0"/>
              </a:rPr>
              <a:t>(with the exception of code, which should use </a:t>
            </a:r>
            <a:br>
              <a:rPr lang="en-US" sz="1667" dirty="0">
                <a:ea typeface="Amazon Ember" panose="020B0603020204020204" pitchFamily="34" charset="0"/>
                <a:cs typeface="Amazon Ember" panose="020B0603020204020204" pitchFamily="34" charset="0"/>
              </a:rPr>
            </a:br>
            <a:r>
              <a:rPr lang="en-US" sz="1667" dirty="0">
                <a:solidFill>
                  <a:schemeClr val="accent4"/>
                </a:solidFill>
                <a:latin typeface="Lucida Console" panose="020B0609040504020204" pitchFamily="49" charset="0"/>
                <a:ea typeface="Amazon Ember" panose="020B0603020204020204" pitchFamily="34" charset="0"/>
                <a:cs typeface="Amazon Ember" panose="020B0603020204020204" pitchFamily="34" charset="0"/>
              </a:rPr>
              <a:t>Lucida Console</a:t>
            </a:r>
            <a:r>
              <a:rPr lang="en-US" sz="1667" dirty="0">
                <a:ea typeface="Amazon Ember" panose="020B0603020204020204" pitchFamily="34" charset="0"/>
                <a:cs typeface="Amazon Ember" panose="020B0603020204020204" pitchFamily="34" charset="0"/>
              </a:rPr>
              <a:t>). </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b="1" dirty="0">
                <a:solidFill>
                  <a:schemeClr val="accent4"/>
                </a:solidFill>
                <a:ea typeface="Amazon Ember" panose="020B0603020204020204" pitchFamily="34" charset="0"/>
                <a:cs typeface="Amazon Ember" panose="020B0603020204020204" pitchFamily="34" charset="0"/>
              </a:rPr>
              <a:t>Amazon Ember Display in bold</a:t>
            </a:r>
            <a:r>
              <a:rPr lang="en-US" sz="1667" dirty="0">
                <a:solidFill>
                  <a:schemeClr val="accent4"/>
                </a:solidFill>
                <a:ea typeface="Amazon Ember" panose="020B0603020204020204" pitchFamily="34" charset="0"/>
                <a:cs typeface="Amazon Ember" panose="020B0603020204020204" pitchFamily="34" charset="0"/>
              </a:rPr>
              <a:t> </a:t>
            </a:r>
            <a:r>
              <a:rPr lang="en-US" sz="1667" dirty="0">
                <a:ea typeface="Amazon Ember" panose="020B0603020204020204" pitchFamily="34" charset="0"/>
                <a:cs typeface="Amazon Ember" panose="020B0603020204020204" pitchFamily="34" charset="0"/>
              </a:rPr>
              <a:t>for titles, sentence case (sentence-style capitalization).</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dirty="0">
                <a:solidFill>
                  <a:schemeClr val="accent4"/>
                </a:solidFill>
                <a:ea typeface="Amazon Ember" panose="020B0603020204020204" pitchFamily="34" charset="0"/>
                <a:cs typeface="Amazon Ember" panose="020B0603020204020204" pitchFamily="34" charset="0"/>
              </a:rPr>
              <a:t>Amazon Ember Display </a:t>
            </a:r>
            <a:r>
              <a:rPr lang="en-US" sz="1667" dirty="0">
                <a:ea typeface="Amazon Ember" panose="020B0603020204020204" pitchFamily="34" charset="0"/>
                <a:cs typeface="Amazon Ember" panose="020B0603020204020204" pitchFamily="34" charset="0"/>
              </a:rPr>
              <a:t>for slide text, sentence case.</a:t>
            </a:r>
          </a:p>
        </p:txBody>
      </p:sp>
      <p:sp>
        <p:nvSpPr>
          <p:cNvPr id="9" name="Rectangle 8"/>
          <p:cNvSpPr/>
          <p:nvPr/>
        </p:nvSpPr>
        <p:spPr>
          <a:xfrm>
            <a:off x="6096053" y="1464681"/>
            <a:ext cx="5426983" cy="1710918"/>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styling</a:t>
            </a:r>
          </a:p>
          <a:p>
            <a:pPr>
              <a:spcAft>
                <a:spcPts val="667"/>
              </a:spcAft>
            </a:pPr>
            <a:r>
              <a:rPr lang="en-US" sz="1667" dirty="0"/>
              <a:t>Do not underline text that is not </a:t>
            </a:r>
            <a:r>
              <a:rPr lang="en-US" sz="1667" dirty="0">
                <a:solidFill>
                  <a:srgbClr val="5DADFD"/>
                </a:solidFill>
                <a:hlinkClick r:id="rId3">
                  <a:extLst>
                    <a:ext uri="{A12FA001-AC4F-418D-AE19-62706E023703}">
                      <ahyp:hlinkClr xmlns:ahyp="http://schemas.microsoft.com/office/drawing/2018/hyperlinkcolor" val="tx"/>
                    </a:ext>
                  </a:extLst>
                </a:hlinkClick>
              </a:rPr>
              <a:t>a hyperlink</a:t>
            </a:r>
            <a:r>
              <a:rPr lang="en-US" sz="1667" dirty="0"/>
              <a:t>.</a:t>
            </a:r>
          </a:p>
          <a:p>
            <a:pPr>
              <a:spcAft>
                <a:spcPts val="667"/>
              </a:spcAft>
            </a:pPr>
            <a:r>
              <a:rPr lang="en-US" sz="1667" dirty="0"/>
              <a:t>Use font sizes that are at least 20 pt. for slide text and at least 12 pt. for diagrams.</a:t>
            </a:r>
          </a:p>
          <a:p>
            <a:pPr>
              <a:spcAft>
                <a:spcPts val="667"/>
              </a:spcAft>
            </a:pPr>
            <a:r>
              <a:rPr lang="en-US" sz="1667" dirty="0"/>
              <a:t>If using color for </a:t>
            </a:r>
            <a:r>
              <a:rPr lang="en-US" sz="1667" b="1" dirty="0">
                <a:solidFill>
                  <a:schemeClr val="accent4"/>
                </a:solidFill>
              </a:rPr>
              <a:t>emphasis</a:t>
            </a:r>
            <a:r>
              <a:rPr lang="en-US" sz="1667" dirty="0"/>
              <a:t> in text, use bold as well.</a:t>
            </a:r>
          </a:p>
        </p:txBody>
      </p:sp>
      <p:sp>
        <p:nvSpPr>
          <p:cNvPr id="12" name="TextBox 11"/>
          <p:cNvSpPr txBox="1"/>
          <p:nvPr/>
        </p:nvSpPr>
        <p:spPr>
          <a:xfrm>
            <a:off x="7120467" y="5113370"/>
            <a:ext cx="3397692" cy="800219"/>
          </a:xfrm>
          <a:prstGeom prst="rect">
            <a:avLst/>
          </a:prstGeom>
          <a:noFill/>
        </p:spPr>
        <p:txBody>
          <a:bodyPr wrap="square" lIns="152400" tIns="121920" rIns="152400" bIns="121920" rtlCol="0">
            <a:spAutoFit/>
          </a:bodyPr>
          <a:lstStyle/>
          <a:p>
            <a:pPr>
              <a:lnSpc>
                <a:spcPct val="90000"/>
              </a:lnSpc>
              <a:spcAft>
                <a:spcPts val="1500"/>
              </a:spcAft>
            </a:pPr>
            <a:r>
              <a:rPr lang="en-US" sz="2000" dirty="0">
                <a:gradFill>
                  <a:gsLst>
                    <a:gs pos="2917">
                      <a:schemeClr val="tx1"/>
                    </a:gs>
                    <a:gs pos="30000">
                      <a:schemeClr val="tx1"/>
                    </a:gs>
                  </a:gsLst>
                  <a:lin ang="5400000" scaled="0"/>
                </a:gradFill>
              </a:rPr>
              <a:t>If not, contact the event manager for a font pack.</a:t>
            </a:r>
          </a:p>
        </p:txBody>
      </p:sp>
      <p:sp>
        <p:nvSpPr>
          <p:cNvPr id="15" name="TextBox 14"/>
          <p:cNvSpPr txBox="1"/>
          <p:nvPr/>
        </p:nvSpPr>
        <p:spPr>
          <a:xfrm>
            <a:off x="1673841" y="4835809"/>
            <a:ext cx="2654903" cy="892424"/>
          </a:xfrm>
          <a:prstGeom prst="rect">
            <a:avLst/>
          </a:prstGeom>
          <a:solidFill>
            <a:schemeClr val="tx1"/>
          </a:solidFill>
        </p:spPr>
        <p:txBody>
          <a:bodyPr wrap="square" lIns="152400" tIns="121920" rIns="152400" bIns="121920" rtlCol="0">
            <a:spAutoFit/>
          </a:bodyPr>
          <a:lstStyle/>
          <a:p>
            <a:pPr>
              <a:lnSpc>
                <a:spcPct val="90000"/>
              </a:lnSpc>
              <a:spcAft>
                <a:spcPts val="1500"/>
              </a:spcAft>
            </a:pPr>
            <a:r>
              <a:rPr lang="en-US" sz="2333" dirty="0">
                <a:solidFill>
                  <a:schemeClr val="bg1"/>
                </a:solidFill>
              </a:rPr>
              <a:t>Multiple Amazon EC2 instances</a:t>
            </a:r>
          </a:p>
        </p:txBody>
      </p:sp>
      <p:sp>
        <p:nvSpPr>
          <p:cNvPr id="19" name="TextBox 18"/>
          <p:cNvSpPr txBox="1"/>
          <p:nvPr/>
        </p:nvSpPr>
        <p:spPr>
          <a:xfrm>
            <a:off x="2494963" y="4220255"/>
            <a:ext cx="378148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Do these fonts match?</a:t>
            </a:r>
          </a:p>
        </p:txBody>
      </p:sp>
      <p:grpSp>
        <p:nvGrpSpPr>
          <p:cNvPr id="25" name="Group 24"/>
          <p:cNvGrpSpPr/>
          <p:nvPr/>
        </p:nvGrpSpPr>
        <p:grpSpPr>
          <a:xfrm>
            <a:off x="2052562" y="4458956"/>
            <a:ext cx="451305" cy="376853"/>
            <a:chOff x="1233714" y="6352212"/>
            <a:chExt cx="541566" cy="452223"/>
          </a:xfrm>
        </p:grpSpPr>
        <p:cxnSp>
          <p:nvCxnSpPr>
            <p:cNvPr id="21" name="Straight Arrow Connector 20"/>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6253022" y="4458956"/>
            <a:ext cx="451305" cy="376853"/>
            <a:chOff x="1233714" y="6352212"/>
            <a:chExt cx="541566" cy="452223"/>
          </a:xfrm>
        </p:grpSpPr>
        <p:cxnSp>
          <p:nvCxnSpPr>
            <p:cNvPr id="27" name="Straight Arrow Connector 26"/>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22CFE23-BA43-4644-A7F2-882B2FC68F14}"/>
              </a:ext>
            </a:extLst>
          </p:cNvPr>
          <p:cNvPicPr>
            <a:picLocks noChangeAspect="1"/>
          </p:cNvPicPr>
          <p:nvPr/>
        </p:nvPicPr>
        <p:blipFill rotWithShape="1">
          <a:blip r:embed="rId4"/>
          <a:srcRect t="2152" b="4954"/>
          <a:stretch/>
        </p:blipFill>
        <p:spPr>
          <a:xfrm>
            <a:off x="4392270" y="4835809"/>
            <a:ext cx="2727960" cy="891892"/>
          </a:xfrm>
          <a:prstGeom prst="rect">
            <a:avLst/>
          </a:prstGeom>
        </p:spPr>
      </p:pic>
      <p:cxnSp>
        <p:nvCxnSpPr>
          <p:cNvPr id="16" name="Straight Connector 15">
            <a:extLst>
              <a:ext uri="{FF2B5EF4-FFF2-40B4-BE49-F238E27FC236}">
                <a16:creationId xmlns:a16="http://schemas.microsoft.com/office/drawing/2014/main" id="{5B6BEC8B-F5DA-F544-BF1D-0006363169C6}"/>
              </a:ext>
            </a:extLst>
          </p:cNvPr>
          <p:cNvCxnSpPr>
            <a:cxnSpLocks/>
          </p:cNvCxnSpPr>
          <p:nvPr/>
        </p:nvCxnSpPr>
        <p:spPr>
          <a:xfrm>
            <a:off x="5552357" y="1210032"/>
            <a:ext cx="0" cy="2898981"/>
          </a:xfrm>
          <a:prstGeom prst="line">
            <a:avLst/>
          </a:prstGeom>
          <a:ln w="19050" cap="rnd">
            <a:gradFill>
              <a:gsLst>
                <a:gs pos="0">
                  <a:schemeClr val="accent4"/>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726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04F7-176D-44E9-A4CD-1BE3214B5019}"/>
              </a:ext>
            </a:extLst>
          </p:cNvPr>
          <p:cNvSpPr>
            <a:spLocks noGrp="1"/>
          </p:cNvSpPr>
          <p:nvPr>
            <p:ph type="title"/>
          </p:nvPr>
        </p:nvSpPr>
        <p:spPr/>
        <p:txBody>
          <a:bodyPr/>
          <a:lstStyle/>
          <a:p>
            <a:r>
              <a:rPr lang="en-US"/>
              <a:t>Visual accessibility guidelines</a:t>
            </a:r>
            <a:endParaRPr lang="en-US" dirty="0"/>
          </a:p>
        </p:txBody>
      </p:sp>
      <p:sp>
        <p:nvSpPr>
          <p:cNvPr id="3" name="TextBox 2">
            <a:extLst>
              <a:ext uri="{FF2B5EF4-FFF2-40B4-BE49-F238E27FC236}">
                <a16:creationId xmlns:a16="http://schemas.microsoft.com/office/drawing/2014/main" id="{23AC023F-43DE-482B-A1BA-AE8BA2F1C018}"/>
              </a:ext>
            </a:extLst>
          </p:cNvPr>
          <p:cNvSpPr txBox="1"/>
          <p:nvPr/>
        </p:nvSpPr>
        <p:spPr>
          <a:xfrm>
            <a:off x="449200" y="1482549"/>
            <a:ext cx="4981575" cy="3785652"/>
          </a:xfrm>
          <a:prstGeom prst="rect">
            <a:avLst/>
          </a:prstGeom>
          <a:noFill/>
        </p:spPr>
        <p:txBody>
          <a:bodyPr wrap="square" lIns="0" rtlCol="0">
            <a:spAutoFit/>
          </a:bodyPr>
          <a:lstStyle/>
          <a:p>
            <a:r>
              <a:rPr lang="en-US" sz="1600" dirty="0"/>
              <a:t>For visibility, use a minimum 20 </a:t>
            </a:r>
            <a:r>
              <a:rPr lang="en-US" sz="1600" dirty="0" err="1"/>
              <a:t>pt</a:t>
            </a:r>
            <a:r>
              <a:rPr lang="en-US" sz="1600" dirty="0"/>
              <a:t> for slide text and 12 </a:t>
            </a:r>
            <a:r>
              <a:rPr lang="en-US" sz="1600" dirty="0" err="1"/>
              <a:t>pt</a:t>
            </a:r>
            <a:r>
              <a:rPr lang="en-US" sz="1600" dirty="0"/>
              <a:t> for diagrams. For lines, use a minimum 1.5 </a:t>
            </a:r>
            <a:r>
              <a:rPr lang="en-US" sz="1600" dirty="0" err="1"/>
              <a:t>pt</a:t>
            </a:r>
            <a:r>
              <a:rPr lang="en-US" sz="1600" dirty="0"/>
              <a:t> line weight. </a:t>
            </a:r>
          </a:p>
          <a:p>
            <a:endParaRPr lang="en-US" sz="1600" dirty="0"/>
          </a:p>
          <a:p>
            <a:r>
              <a:rPr lang="en-US" sz="1600" dirty="0"/>
              <a:t>Color also affects visibility. Text (or lines) and the background should have a contrast ratio of </a:t>
            </a:r>
            <a:r>
              <a:rPr lang="en-US" sz="1600" dirty="0">
                <a:hlinkClick r:id="rId2"/>
              </a:rPr>
              <a:t>at least 4.5:1</a:t>
            </a:r>
            <a:r>
              <a:rPr lang="en-US" sz="1600" dirty="0"/>
              <a:t>. Generally, white or black on a strongly contrasting background is the best choice. This slide shows some color choices with good contrast and some color choices with poor contrast.</a:t>
            </a:r>
          </a:p>
          <a:p>
            <a:endParaRPr lang="en-US" sz="1600" dirty="0"/>
          </a:p>
          <a:p>
            <a:r>
              <a:rPr lang="en-US" sz="1600" dirty="0"/>
              <a:t>Avoid using color as a sole indicator of difference (for example, use labels in addition to color to differentiate lines).</a:t>
            </a:r>
          </a:p>
          <a:p>
            <a:endParaRPr lang="en-US" sz="1600" dirty="0"/>
          </a:p>
        </p:txBody>
      </p:sp>
      <p:sp>
        <p:nvSpPr>
          <p:cNvPr id="39" name="Rectangle 38">
            <a:extLst>
              <a:ext uri="{FF2B5EF4-FFF2-40B4-BE49-F238E27FC236}">
                <a16:creationId xmlns:a16="http://schemas.microsoft.com/office/drawing/2014/main" id="{01734442-0BA9-4CE4-B051-F51653A6C29F}"/>
              </a:ext>
            </a:extLst>
          </p:cNvPr>
          <p:cNvSpPr/>
          <p:nvPr/>
        </p:nvSpPr>
        <p:spPr>
          <a:xfrm>
            <a:off x="5962650" y="1362075"/>
            <a:ext cx="5572125" cy="2231355"/>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5572D6E-B387-46E2-A922-7989BED84D43}"/>
              </a:ext>
            </a:extLst>
          </p:cNvPr>
          <p:cNvSpPr txBox="1"/>
          <p:nvPr/>
        </p:nvSpPr>
        <p:spPr>
          <a:xfrm>
            <a:off x="6149727" y="1680084"/>
            <a:ext cx="1610290" cy="646331"/>
          </a:xfrm>
          <a:prstGeom prst="rect">
            <a:avLst/>
          </a:prstGeom>
          <a:noFill/>
        </p:spPr>
        <p:txBody>
          <a:bodyPr wrap="square" lIns="0" rtlCol="0">
            <a:spAutoFit/>
          </a:bodyPr>
          <a:lstStyle/>
          <a:p>
            <a:pPr algn="l"/>
            <a:r>
              <a:rPr lang="en-US" dirty="0">
                <a:latin typeface="+mj-lt"/>
              </a:rPr>
              <a:t>Visible color combos</a:t>
            </a:r>
          </a:p>
        </p:txBody>
      </p:sp>
      <p:sp>
        <p:nvSpPr>
          <p:cNvPr id="41" name="Rectangle 40">
            <a:extLst>
              <a:ext uri="{FF2B5EF4-FFF2-40B4-BE49-F238E27FC236}">
                <a16:creationId xmlns:a16="http://schemas.microsoft.com/office/drawing/2014/main" id="{C076C7E9-A1BF-4F1F-8A67-6314008A687D}"/>
              </a:ext>
            </a:extLst>
          </p:cNvPr>
          <p:cNvSpPr/>
          <p:nvPr/>
        </p:nvSpPr>
        <p:spPr>
          <a:xfrm>
            <a:off x="5962650" y="3773523"/>
            <a:ext cx="5572125" cy="2580781"/>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A43E57DC-DBF5-459C-AD87-B7769C7B2590}"/>
              </a:ext>
            </a:extLst>
          </p:cNvPr>
          <p:cNvSpPr txBox="1"/>
          <p:nvPr/>
        </p:nvSpPr>
        <p:spPr>
          <a:xfrm>
            <a:off x="6149727" y="4566035"/>
            <a:ext cx="1600959" cy="646331"/>
          </a:xfrm>
          <a:prstGeom prst="rect">
            <a:avLst/>
          </a:prstGeom>
          <a:noFill/>
        </p:spPr>
        <p:txBody>
          <a:bodyPr wrap="square" lIns="0" rtlCol="0">
            <a:spAutoFit/>
          </a:bodyPr>
          <a:lstStyle/>
          <a:p>
            <a:pPr algn="l"/>
            <a:r>
              <a:rPr lang="en-US" dirty="0">
                <a:latin typeface="+mj-lt"/>
              </a:rPr>
              <a:t>Color combos to avoid</a:t>
            </a:r>
          </a:p>
        </p:txBody>
      </p:sp>
      <p:sp>
        <p:nvSpPr>
          <p:cNvPr id="43" name="Pass Row 1, Column 5">
            <a:extLst>
              <a:ext uri="{FF2B5EF4-FFF2-40B4-BE49-F238E27FC236}">
                <a16:creationId xmlns:a16="http://schemas.microsoft.com/office/drawing/2014/main" id="{EBE15EAC-C36A-4B07-B0F6-4C6F518BDA47}"/>
              </a:ext>
            </a:extLst>
          </p:cNvPr>
          <p:cNvSpPr/>
          <p:nvPr/>
        </p:nvSpPr>
        <p:spPr>
          <a:xfrm>
            <a:off x="8274407" y="1684879"/>
            <a:ext cx="324358" cy="232537"/>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21.0</a:t>
            </a:r>
          </a:p>
        </p:txBody>
      </p:sp>
      <p:sp>
        <p:nvSpPr>
          <p:cNvPr id="45" name="Pass Row 1, Column 6">
            <a:extLst>
              <a:ext uri="{FF2B5EF4-FFF2-40B4-BE49-F238E27FC236}">
                <a16:creationId xmlns:a16="http://schemas.microsoft.com/office/drawing/2014/main" id="{BAE145BB-8355-443E-9679-79FC9DAC2911}"/>
              </a:ext>
            </a:extLst>
          </p:cNvPr>
          <p:cNvSpPr/>
          <p:nvPr/>
        </p:nvSpPr>
        <p:spPr>
          <a:xfrm>
            <a:off x="8713065" y="1684879"/>
            <a:ext cx="324358" cy="232537"/>
          </a:xfrm>
          <a:prstGeom prst="rect">
            <a:avLst/>
          </a:prstGeom>
          <a:solidFill>
            <a:schemeClr val="tx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13.1</a:t>
            </a:r>
          </a:p>
        </p:txBody>
      </p:sp>
      <p:sp>
        <p:nvSpPr>
          <p:cNvPr id="47" name="Pass Row 1, Column 8">
            <a:extLst>
              <a:ext uri="{FF2B5EF4-FFF2-40B4-BE49-F238E27FC236}">
                <a16:creationId xmlns:a16="http://schemas.microsoft.com/office/drawing/2014/main" id="{06C2CB27-289A-4949-BEFD-BB7F1F150EDF}"/>
              </a:ext>
            </a:extLst>
          </p:cNvPr>
          <p:cNvSpPr/>
          <p:nvPr/>
        </p:nvSpPr>
        <p:spPr>
          <a:xfrm>
            <a:off x="9151724" y="1684879"/>
            <a:ext cx="324358" cy="232537"/>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48" name="Pass Row 1, Column 9">
            <a:extLst>
              <a:ext uri="{FF2B5EF4-FFF2-40B4-BE49-F238E27FC236}">
                <a16:creationId xmlns:a16="http://schemas.microsoft.com/office/drawing/2014/main" id="{BBE50186-375C-4DD3-9E98-76A5F0BD6168}"/>
              </a:ext>
            </a:extLst>
          </p:cNvPr>
          <p:cNvSpPr/>
          <p:nvPr/>
        </p:nvSpPr>
        <p:spPr>
          <a:xfrm>
            <a:off x="9590380" y="1684879"/>
            <a:ext cx="324359" cy="232537"/>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9.2</a:t>
            </a:r>
          </a:p>
        </p:txBody>
      </p:sp>
      <p:sp>
        <p:nvSpPr>
          <p:cNvPr id="52" name="Pass Row 2, Column 1">
            <a:extLst>
              <a:ext uri="{FF2B5EF4-FFF2-40B4-BE49-F238E27FC236}">
                <a16:creationId xmlns:a16="http://schemas.microsoft.com/office/drawing/2014/main" id="{7B18BD06-4F2D-41EB-8CA9-71C7B7A2BFC0}"/>
              </a:ext>
            </a:extLst>
          </p:cNvPr>
          <p:cNvSpPr/>
          <p:nvPr/>
        </p:nvSpPr>
        <p:spPr>
          <a:xfrm>
            <a:off x="8274407" y="2025836"/>
            <a:ext cx="324358" cy="232537"/>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a:solidFill>
                  <a:schemeClr val="tx1"/>
                </a:solidFill>
                <a:latin typeface="+mj-lt"/>
              </a:rPr>
              <a:t>21.0</a:t>
            </a:r>
            <a:endParaRPr lang="en-US" sz="1100" dirty="0" err="1">
              <a:solidFill>
                <a:schemeClr val="tx1"/>
              </a:solidFill>
              <a:latin typeface="+mj-lt"/>
            </a:endParaRPr>
          </a:p>
        </p:txBody>
      </p:sp>
      <p:sp>
        <p:nvSpPr>
          <p:cNvPr id="56" name="Pass Row 2, Column 7">
            <a:extLst>
              <a:ext uri="{FF2B5EF4-FFF2-40B4-BE49-F238E27FC236}">
                <a16:creationId xmlns:a16="http://schemas.microsoft.com/office/drawing/2014/main" id="{222484AC-E4A9-4D64-A69A-5B8DCA4363AE}"/>
              </a:ext>
            </a:extLst>
          </p:cNvPr>
          <p:cNvSpPr/>
          <p:nvPr/>
        </p:nvSpPr>
        <p:spPr>
          <a:xfrm>
            <a:off x="8274407" y="3047568"/>
            <a:ext cx="324358"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4.6</a:t>
            </a:r>
          </a:p>
        </p:txBody>
      </p:sp>
      <p:sp>
        <p:nvSpPr>
          <p:cNvPr id="59" name="Pass Row 5, Column 1">
            <a:extLst>
              <a:ext uri="{FF2B5EF4-FFF2-40B4-BE49-F238E27FC236}">
                <a16:creationId xmlns:a16="http://schemas.microsoft.com/office/drawing/2014/main" id="{D4AAE453-F7A7-4A9E-A6CA-5F354FAB21FE}"/>
              </a:ext>
            </a:extLst>
          </p:cNvPr>
          <p:cNvSpPr/>
          <p:nvPr/>
        </p:nvSpPr>
        <p:spPr>
          <a:xfrm>
            <a:off x="8274407"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7.7</a:t>
            </a:r>
          </a:p>
        </p:txBody>
      </p:sp>
      <p:sp>
        <p:nvSpPr>
          <p:cNvPr id="78" name="Pass Row 8, Column 1">
            <a:extLst>
              <a:ext uri="{FF2B5EF4-FFF2-40B4-BE49-F238E27FC236}">
                <a16:creationId xmlns:a16="http://schemas.microsoft.com/office/drawing/2014/main" id="{92C08827-BBA6-4641-B74B-140D5C7C7637}"/>
              </a:ext>
            </a:extLst>
          </p:cNvPr>
          <p:cNvSpPr/>
          <p:nvPr/>
        </p:nvSpPr>
        <p:spPr>
          <a:xfrm>
            <a:off x="9151724"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10.8</a:t>
            </a:r>
          </a:p>
        </p:txBody>
      </p:sp>
      <p:sp>
        <p:nvSpPr>
          <p:cNvPr id="79" name="Pass Row 2, Column 3">
            <a:extLst>
              <a:ext uri="{FF2B5EF4-FFF2-40B4-BE49-F238E27FC236}">
                <a16:creationId xmlns:a16="http://schemas.microsoft.com/office/drawing/2014/main" id="{8EFD2AF7-9541-43D8-A609-F646B42660EE}"/>
              </a:ext>
            </a:extLst>
          </p:cNvPr>
          <p:cNvSpPr/>
          <p:nvPr/>
        </p:nvSpPr>
        <p:spPr>
          <a:xfrm>
            <a:off x="8713065" y="2025836"/>
            <a:ext cx="324358" cy="232537"/>
          </a:xfrm>
          <a:prstGeom prst="rect">
            <a:avLst/>
          </a:prstGeom>
          <a:solidFill>
            <a:schemeClr val="bg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12.6</a:t>
            </a:r>
          </a:p>
        </p:txBody>
      </p:sp>
      <p:sp>
        <p:nvSpPr>
          <p:cNvPr id="80" name="Pass Row 6, Column 1">
            <a:extLst>
              <a:ext uri="{FF2B5EF4-FFF2-40B4-BE49-F238E27FC236}">
                <a16:creationId xmlns:a16="http://schemas.microsoft.com/office/drawing/2014/main" id="{0BB8449A-69A6-4C8F-B113-B466D7C572DA}"/>
              </a:ext>
            </a:extLst>
          </p:cNvPr>
          <p:cNvSpPr/>
          <p:nvPr/>
        </p:nvSpPr>
        <p:spPr>
          <a:xfrm>
            <a:off x="8713065"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9.2</a:t>
            </a:r>
          </a:p>
        </p:txBody>
      </p:sp>
      <p:sp>
        <p:nvSpPr>
          <p:cNvPr id="81" name="Pass Row 1, Column 6">
            <a:extLst>
              <a:ext uri="{FF2B5EF4-FFF2-40B4-BE49-F238E27FC236}">
                <a16:creationId xmlns:a16="http://schemas.microsoft.com/office/drawing/2014/main" id="{552CBA52-66AD-4419-A74F-7513554D3314}"/>
              </a:ext>
            </a:extLst>
          </p:cNvPr>
          <p:cNvSpPr/>
          <p:nvPr/>
        </p:nvSpPr>
        <p:spPr>
          <a:xfrm>
            <a:off x="10030421" y="1684879"/>
            <a:ext cx="324358" cy="232537"/>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10.8</a:t>
            </a:r>
          </a:p>
        </p:txBody>
      </p:sp>
      <p:sp>
        <p:nvSpPr>
          <p:cNvPr id="82" name="Pass Row 1, Column 8">
            <a:extLst>
              <a:ext uri="{FF2B5EF4-FFF2-40B4-BE49-F238E27FC236}">
                <a16:creationId xmlns:a16="http://schemas.microsoft.com/office/drawing/2014/main" id="{66E8064B-6D2C-432C-8576-1B293A0B7B4F}"/>
              </a:ext>
            </a:extLst>
          </p:cNvPr>
          <p:cNvSpPr/>
          <p:nvPr/>
        </p:nvSpPr>
        <p:spPr>
          <a:xfrm>
            <a:off x="10469080" y="1684879"/>
            <a:ext cx="324358" cy="232537"/>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3" name="Pass Row 1, Column 9">
            <a:extLst>
              <a:ext uri="{FF2B5EF4-FFF2-40B4-BE49-F238E27FC236}">
                <a16:creationId xmlns:a16="http://schemas.microsoft.com/office/drawing/2014/main" id="{EE7EBD6B-83CE-48CD-AD4A-472EA47E6FAC}"/>
              </a:ext>
            </a:extLst>
          </p:cNvPr>
          <p:cNvSpPr/>
          <p:nvPr/>
        </p:nvSpPr>
        <p:spPr>
          <a:xfrm>
            <a:off x="10907736" y="1684879"/>
            <a:ext cx="324359" cy="232537"/>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4" name="Pass Row 5, Column 1">
            <a:extLst>
              <a:ext uri="{FF2B5EF4-FFF2-40B4-BE49-F238E27FC236}">
                <a16:creationId xmlns:a16="http://schemas.microsoft.com/office/drawing/2014/main" id="{9F1915C1-8443-4B08-BB38-9DF07EA7456B}"/>
              </a:ext>
            </a:extLst>
          </p:cNvPr>
          <p:cNvSpPr/>
          <p:nvPr/>
        </p:nvSpPr>
        <p:spPr>
          <a:xfrm>
            <a:off x="9584013"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7.7</a:t>
            </a:r>
          </a:p>
        </p:txBody>
      </p:sp>
      <p:sp>
        <p:nvSpPr>
          <p:cNvPr id="85" name="Pass Row 8, Column 1">
            <a:extLst>
              <a:ext uri="{FF2B5EF4-FFF2-40B4-BE49-F238E27FC236}">
                <a16:creationId xmlns:a16="http://schemas.microsoft.com/office/drawing/2014/main" id="{D232EEEA-E9A8-44BE-955A-EA5AA1CA3DAE}"/>
              </a:ext>
            </a:extLst>
          </p:cNvPr>
          <p:cNvSpPr/>
          <p:nvPr/>
        </p:nvSpPr>
        <p:spPr>
          <a:xfrm>
            <a:off x="10018891"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7.7</a:t>
            </a:r>
          </a:p>
        </p:txBody>
      </p:sp>
      <p:sp>
        <p:nvSpPr>
          <p:cNvPr id="86" name="Pass Row 6, Column 1">
            <a:extLst>
              <a:ext uri="{FF2B5EF4-FFF2-40B4-BE49-F238E27FC236}">
                <a16:creationId xmlns:a16="http://schemas.microsoft.com/office/drawing/2014/main" id="{6F4CFA57-8EF1-40FB-843A-352B93EF408E}"/>
              </a:ext>
            </a:extLst>
          </p:cNvPr>
          <p:cNvSpPr/>
          <p:nvPr/>
        </p:nvSpPr>
        <p:spPr>
          <a:xfrm>
            <a:off x="9151724" y="3047568"/>
            <a:ext cx="324358" cy="221404"/>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87" name="Pass Row 1, Column 9">
            <a:extLst>
              <a:ext uri="{FF2B5EF4-FFF2-40B4-BE49-F238E27FC236}">
                <a16:creationId xmlns:a16="http://schemas.microsoft.com/office/drawing/2014/main" id="{50C52900-72AC-4B75-BA03-BAE9CB98481A}"/>
              </a:ext>
            </a:extLst>
          </p:cNvPr>
          <p:cNvSpPr/>
          <p:nvPr/>
        </p:nvSpPr>
        <p:spPr>
          <a:xfrm>
            <a:off x="8713064" y="3047568"/>
            <a:ext cx="324359"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4.6</a:t>
            </a:r>
          </a:p>
        </p:txBody>
      </p:sp>
      <p:sp>
        <p:nvSpPr>
          <p:cNvPr id="88" name="TextBox 87">
            <a:extLst>
              <a:ext uri="{FF2B5EF4-FFF2-40B4-BE49-F238E27FC236}">
                <a16:creationId xmlns:a16="http://schemas.microsoft.com/office/drawing/2014/main" id="{244F944C-87D0-4FBB-B22A-F1AC99B58215}"/>
              </a:ext>
            </a:extLst>
          </p:cNvPr>
          <p:cNvSpPr txBox="1"/>
          <p:nvPr/>
        </p:nvSpPr>
        <p:spPr>
          <a:xfrm>
            <a:off x="6149727" y="2972986"/>
            <a:ext cx="2005542" cy="369332"/>
          </a:xfrm>
          <a:prstGeom prst="rect">
            <a:avLst/>
          </a:prstGeom>
          <a:noFill/>
        </p:spPr>
        <p:txBody>
          <a:bodyPr wrap="square" lIns="0" rtlCol="0">
            <a:spAutoFit/>
          </a:bodyPr>
          <a:lstStyle/>
          <a:p>
            <a:pPr algn="l"/>
            <a:r>
              <a:rPr lang="en-US" dirty="0">
                <a:latin typeface="+mj-lt"/>
              </a:rPr>
              <a:t>18 </a:t>
            </a:r>
            <a:r>
              <a:rPr lang="en-US" dirty="0" err="1">
                <a:latin typeface="+mj-lt"/>
              </a:rPr>
              <a:t>pt</a:t>
            </a:r>
            <a:r>
              <a:rPr lang="en-US" dirty="0">
                <a:latin typeface="+mj-lt"/>
              </a:rPr>
              <a:t>+ type only</a:t>
            </a:r>
          </a:p>
        </p:txBody>
      </p:sp>
      <p:sp>
        <p:nvSpPr>
          <p:cNvPr id="89" name="Pass Row 1, Column 5">
            <a:extLst>
              <a:ext uri="{FF2B5EF4-FFF2-40B4-BE49-F238E27FC236}">
                <a16:creationId xmlns:a16="http://schemas.microsoft.com/office/drawing/2014/main" id="{B6284DFD-0861-4A90-BB51-EBA141E1AFE5}"/>
              </a:ext>
            </a:extLst>
          </p:cNvPr>
          <p:cNvSpPr/>
          <p:nvPr/>
        </p:nvSpPr>
        <p:spPr>
          <a:xfrm>
            <a:off x="7835750" y="394856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2"/>
                </a:solidFill>
                <a:latin typeface="+mj-lt"/>
              </a:rPr>
              <a:t>1.6</a:t>
            </a:r>
          </a:p>
        </p:txBody>
      </p:sp>
      <p:sp>
        <p:nvSpPr>
          <p:cNvPr id="90" name="Pass Row 1, Column 6">
            <a:extLst>
              <a:ext uri="{FF2B5EF4-FFF2-40B4-BE49-F238E27FC236}">
                <a16:creationId xmlns:a16="http://schemas.microsoft.com/office/drawing/2014/main" id="{43CB2684-17CE-46E2-BD20-BCE7A56CBCB0}"/>
              </a:ext>
            </a:extLst>
          </p:cNvPr>
          <p:cNvSpPr/>
          <p:nvPr/>
        </p:nvSpPr>
        <p:spPr>
          <a:xfrm>
            <a:off x="8274408" y="394856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1.6</a:t>
            </a:r>
          </a:p>
        </p:txBody>
      </p:sp>
      <p:sp>
        <p:nvSpPr>
          <p:cNvPr id="91" name="Pass Row 1, Column 8">
            <a:extLst>
              <a:ext uri="{FF2B5EF4-FFF2-40B4-BE49-F238E27FC236}">
                <a16:creationId xmlns:a16="http://schemas.microsoft.com/office/drawing/2014/main" id="{DECCB65F-6F0D-469F-A7CE-0BDA04F1A3F2}"/>
              </a:ext>
            </a:extLst>
          </p:cNvPr>
          <p:cNvSpPr/>
          <p:nvPr/>
        </p:nvSpPr>
        <p:spPr>
          <a:xfrm>
            <a:off x="8713067" y="394856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2" name="Pass Row 1, Column 9">
            <a:extLst>
              <a:ext uri="{FF2B5EF4-FFF2-40B4-BE49-F238E27FC236}">
                <a16:creationId xmlns:a16="http://schemas.microsoft.com/office/drawing/2014/main" id="{20386840-78E1-48F2-A4EA-71C27471F611}"/>
              </a:ext>
            </a:extLst>
          </p:cNvPr>
          <p:cNvSpPr/>
          <p:nvPr/>
        </p:nvSpPr>
        <p:spPr>
          <a:xfrm>
            <a:off x="9151723" y="394856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3" name="Pass Row 1, Column 6">
            <a:extLst>
              <a:ext uri="{FF2B5EF4-FFF2-40B4-BE49-F238E27FC236}">
                <a16:creationId xmlns:a16="http://schemas.microsoft.com/office/drawing/2014/main" id="{0E51ED29-CC14-4BA0-94AD-F55F4D948261}"/>
              </a:ext>
            </a:extLst>
          </p:cNvPr>
          <p:cNvSpPr/>
          <p:nvPr/>
        </p:nvSpPr>
        <p:spPr>
          <a:xfrm>
            <a:off x="9591764" y="394856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2.0</a:t>
            </a:r>
          </a:p>
        </p:txBody>
      </p:sp>
      <p:sp>
        <p:nvSpPr>
          <p:cNvPr id="94" name="Pass Row 1, Column 8">
            <a:extLst>
              <a:ext uri="{FF2B5EF4-FFF2-40B4-BE49-F238E27FC236}">
                <a16:creationId xmlns:a16="http://schemas.microsoft.com/office/drawing/2014/main" id="{85227A33-7F7F-4B96-843B-CD985EB5DB85}"/>
              </a:ext>
            </a:extLst>
          </p:cNvPr>
          <p:cNvSpPr/>
          <p:nvPr/>
        </p:nvSpPr>
        <p:spPr>
          <a:xfrm>
            <a:off x="10030423" y="394856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5" name="Pass Row 1, Column 9">
            <a:extLst>
              <a:ext uri="{FF2B5EF4-FFF2-40B4-BE49-F238E27FC236}">
                <a16:creationId xmlns:a16="http://schemas.microsoft.com/office/drawing/2014/main" id="{ECC414C3-60E5-45B1-AE05-D139C1300632}"/>
              </a:ext>
            </a:extLst>
          </p:cNvPr>
          <p:cNvSpPr/>
          <p:nvPr/>
        </p:nvSpPr>
        <p:spPr>
          <a:xfrm>
            <a:off x="10469079" y="394856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6" name="Pass Row 1, Column 5">
            <a:extLst>
              <a:ext uri="{FF2B5EF4-FFF2-40B4-BE49-F238E27FC236}">
                <a16:creationId xmlns:a16="http://schemas.microsoft.com/office/drawing/2014/main" id="{52966C85-86DF-41AD-B756-C6AC7EA51740}"/>
              </a:ext>
            </a:extLst>
          </p:cNvPr>
          <p:cNvSpPr/>
          <p:nvPr/>
        </p:nvSpPr>
        <p:spPr>
          <a:xfrm>
            <a:off x="7835750" y="426381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2.3</a:t>
            </a:r>
          </a:p>
        </p:txBody>
      </p:sp>
      <p:sp>
        <p:nvSpPr>
          <p:cNvPr id="97" name="Pass Row 1, Column 6">
            <a:extLst>
              <a:ext uri="{FF2B5EF4-FFF2-40B4-BE49-F238E27FC236}">
                <a16:creationId xmlns:a16="http://schemas.microsoft.com/office/drawing/2014/main" id="{025D5200-2A86-47AF-86FE-DF950C15C90D}"/>
              </a:ext>
            </a:extLst>
          </p:cNvPr>
          <p:cNvSpPr/>
          <p:nvPr/>
        </p:nvSpPr>
        <p:spPr>
          <a:xfrm>
            <a:off x="8274408" y="426381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98" name="Pass Row 1, Column 8">
            <a:extLst>
              <a:ext uri="{FF2B5EF4-FFF2-40B4-BE49-F238E27FC236}">
                <a16:creationId xmlns:a16="http://schemas.microsoft.com/office/drawing/2014/main" id="{0DBFBA80-5060-4A2B-BC0C-80DA3F81FAFE}"/>
              </a:ext>
            </a:extLst>
          </p:cNvPr>
          <p:cNvSpPr/>
          <p:nvPr/>
        </p:nvSpPr>
        <p:spPr>
          <a:xfrm>
            <a:off x="8713067" y="426381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0.0</a:t>
            </a:r>
          </a:p>
        </p:txBody>
      </p:sp>
      <p:sp>
        <p:nvSpPr>
          <p:cNvPr id="99" name="Pass Row 1, Column 9">
            <a:extLst>
              <a:ext uri="{FF2B5EF4-FFF2-40B4-BE49-F238E27FC236}">
                <a16:creationId xmlns:a16="http://schemas.microsoft.com/office/drawing/2014/main" id="{A53C3C72-67DA-4996-BB86-F1FA008AA4DD}"/>
              </a:ext>
            </a:extLst>
          </p:cNvPr>
          <p:cNvSpPr/>
          <p:nvPr/>
        </p:nvSpPr>
        <p:spPr>
          <a:xfrm>
            <a:off x="9151723" y="426381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1.2</a:t>
            </a:r>
          </a:p>
        </p:txBody>
      </p:sp>
      <p:sp>
        <p:nvSpPr>
          <p:cNvPr id="100" name="Pass Row 1, Column 6">
            <a:extLst>
              <a:ext uri="{FF2B5EF4-FFF2-40B4-BE49-F238E27FC236}">
                <a16:creationId xmlns:a16="http://schemas.microsoft.com/office/drawing/2014/main" id="{D2EA6732-8635-485D-9015-76C3BE7F8AD0}"/>
              </a:ext>
            </a:extLst>
          </p:cNvPr>
          <p:cNvSpPr/>
          <p:nvPr/>
        </p:nvSpPr>
        <p:spPr>
          <a:xfrm>
            <a:off x="9591764" y="426381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1.4</a:t>
            </a:r>
          </a:p>
        </p:txBody>
      </p:sp>
      <p:sp>
        <p:nvSpPr>
          <p:cNvPr id="101" name="Pass Row 1, Column 8">
            <a:extLst>
              <a:ext uri="{FF2B5EF4-FFF2-40B4-BE49-F238E27FC236}">
                <a16:creationId xmlns:a16="http://schemas.microsoft.com/office/drawing/2014/main" id="{62D1D247-092A-4FF0-AA7E-7C301B5D3214}"/>
              </a:ext>
            </a:extLst>
          </p:cNvPr>
          <p:cNvSpPr/>
          <p:nvPr/>
        </p:nvSpPr>
        <p:spPr>
          <a:xfrm>
            <a:off x="10030423" y="426381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2" name="Pass Row 1, Column 9">
            <a:extLst>
              <a:ext uri="{FF2B5EF4-FFF2-40B4-BE49-F238E27FC236}">
                <a16:creationId xmlns:a16="http://schemas.microsoft.com/office/drawing/2014/main" id="{D5773C2B-C51C-45C5-B2EE-28C75EC46FF4}"/>
              </a:ext>
            </a:extLst>
          </p:cNvPr>
          <p:cNvSpPr/>
          <p:nvPr/>
        </p:nvSpPr>
        <p:spPr>
          <a:xfrm>
            <a:off x="10469079" y="426381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3" name="Pass Row 1, Column 5">
            <a:extLst>
              <a:ext uri="{FF2B5EF4-FFF2-40B4-BE49-F238E27FC236}">
                <a16:creationId xmlns:a16="http://schemas.microsoft.com/office/drawing/2014/main" id="{FFE3C881-AEC8-4865-B633-BC364B93355B}"/>
              </a:ext>
            </a:extLst>
          </p:cNvPr>
          <p:cNvSpPr/>
          <p:nvPr/>
        </p:nvSpPr>
        <p:spPr>
          <a:xfrm>
            <a:off x="7835750" y="459889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2.3</a:t>
            </a:r>
          </a:p>
        </p:txBody>
      </p:sp>
      <p:sp>
        <p:nvSpPr>
          <p:cNvPr id="104" name="Pass Row 1, Column 6">
            <a:extLst>
              <a:ext uri="{FF2B5EF4-FFF2-40B4-BE49-F238E27FC236}">
                <a16:creationId xmlns:a16="http://schemas.microsoft.com/office/drawing/2014/main" id="{D04288AF-E1A3-4BC5-B879-5A5142E497C8}"/>
              </a:ext>
            </a:extLst>
          </p:cNvPr>
          <p:cNvSpPr/>
          <p:nvPr/>
        </p:nvSpPr>
        <p:spPr>
          <a:xfrm>
            <a:off x="8274408" y="459889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1.4</a:t>
            </a:r>
          </a:p>
        </p:txBody>
      </p:sp>
      <p:sp>
        <p:nvSpPr>
          <p:cNvPr id="105" name="Pass Row 1, Column 8">
            <a:extLst>
              <a:ext uri="{FF2B5EF4-FFF2-40B4-BE49-F238E27FC236}">
                <a16:creationId xmlns:a16="http://schemas.microsoft.com/office/drawing/2014/main" id="{011AE884-7D40-4ECB-84AB-E2C91BA8D97F}"/>
              </a:ext>
            </a:extLst>
          </p:cNvPr>
          <p:cNvSpPr/>
          <p:nvPr/>
        </p:nvSpPr>
        <p:spPr>
          <a:xfrm>
            <a:off x="8713067" y="459889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6" name="Pass Row 1, Column 9">
            <a:extLst>
              <a:ext uri="{FF2B5EF4-FFF2-40B4-BE49-F238E27FC236}">
                <a16:creationId xmlns:a16="http://schemas.microsoft.com/office/drawing/2014/main" id="{EAD117D0-851D-41D2-BEFF-6059B3734885}"/>
              </a:ext>
            </a:extLst>
          </p:cNvPr>
          <p:cNvSpPr/>
          <p:nvPr/>
        </p:nvSpPr>
        <p:spPr>
          <a:xfrm>
            <a:off x="9151723" y="459889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0.0</a:t>
            </a:r>
          </a:p>
        </p:txBody>
      </p:sp>
      <p:sp>
        <p:nvSpPr>
          <p:cNvPr id="107" name="Pass Row 1, Column 6">
            <a:extLst>
              <a:ext uri="{FF2B5EF4-FFF2-40B4-BE49-F238E27FC236}">
                <a16:creationId xmlns:a16="http://schemas.microsoft.com/office/drawing/2014/main" id="{7C929AB8-8CEA-4D39-9060-27C816805309}"/>
              </a:ext>
            </a:extLst>
          </p:cNvPr>
          <p:cNvSpPr/>
          <p:nvPr/>
        </p:nvSpPr>
        <p:spPr>
          <a:xfrm>
            <a:off x="9591764" y="459889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1.1</a:t>
            </a:r>
          </a:p>
        </p:txBody>
      </p:sp>
      <p:sp>
        <p:nvSpPr>
          <p:cNvPr id="108" name="Pass Row 1, Column 8">
            <a:extLst>
              <a:ext uri="{FF2B5EF4-FFF2-40B4-BE49-F238E27FC236}">
                <a16:creationId xmlns:a16="http://schemas.microsoft.com/office/drawing/2014/main" id="{FB2552FE-25E9-44E6-870F-E988BD561D0C}"/>
              </a:ext>
            </a:extLst>
          </p:cNvPr>
          <p:cNvSpPr/>
          <p:nvPr/>
        </p:nvSpPr>
        <p:spPr>
          <a:xfrm>
            <a:off x="10030423" y="459889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9" name="Pass Row 1, Column 9">
            <a:extLst>
              <a:ext uri="{FF2B5EF4-FFF2-40B4-BE49-F238E27FC236}">
                <a16:creationId xmlns:a16="http://schemas.microsoft.com/office/drawing/2014/main" id="{9327E2BF-D522-492E-8E83-C692E5457B6C}"/>
              </a:ext>
            </a:extLst>
          </p:cNvPr>
          <p:cNvSpPr/>
          <p:nvPr/>
        </p:nvSpPr>
        <p:spPr>
          <a:xfrm>
            <a:off x="10469079" y="459889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10" name="Pass Row 1, Column 5">
            <a:extLst>
              <a:ext uri="{FF2B5EF4-FFF2-40B4-BE49-F238E27FC236}">
                <a16:creationId xmlns:a16="http://schemas.microsoft.com/office/drawing/2014/main" id="{780208BC-CA35-4D5A-942A-C69B6B7511C8}"/>
              </a:ext>
            </a:extLst>
          </p:cNvPr>
          <p:cNvSpPr/>
          <p:nvPr/>
        </p:nvSpPr>
        <p:spPr>
          <a:xfrm>
            <a:off x="7835750" y="495340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2.0</a:t>
            </a:r>
          </a:p>
        </p:txBody>
      </p:sp>
      <p:sp>
        <p:nvSpPr>
          <p:cNvPr id="111" name="Pass Row 1, Column 6">
            <a:extLst>
              <a:ext uri="{FF2B5EF4-FFF2-40B4-BE49-F238E27FC236}">
                <a16:creationId xmlns:a16="http://schemas.microsoft.com/office/drawing/2014/main" id="{990EDCAE-39C7-4B62-803F-A4A25518BAAF}"/>
              </a:ext>
            </a:extLst>
          </p:cNvPr>
          <p:cNvSpPr/>
          <p:nvPr/>
        </p:nvSpPr>
        <p:spPr>
          <a:xfrm>
            <a:off x="8274408" y="495340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1.2</a:t>
            </a:r>
          </a:p>
        </p:txBody>
      </p:sp>
      <p:sp>
        <p:nvSpPr>
          <p:cNvPr id="112" name="Pass Row 1, Column 8">
            <a:extLst>
              <a:ext uri="{FF2B5EF4-FFF2-40B4-BE49-F238E27FC236}">
                <a16:creationId xmlns:a16="http://schemas.microsoft.com/office/drawing/2014/main" id="{868E0481-6EFC-49FC-85D6-258922CC02DC}"/>
              </a:ext>
            </a:extLst>
          </p:cNvPr>
          <p:cNvSpPr/>
          <p:nvPr/>
        </p:nvSpPr>
        <p:spPr>
          <a:xfrm>
            <a:off x="8713067" y="495340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3" name="Pass Row 1, Column 9">
            <a:extLst>
              <a:ext uri="{FF2B5EF4-FFF2-40B4-BE49-F238E27FC236}">
                <a16:creationId xmlns:a16="http://schemas.microsoft.com/office/drawing/2014/main" id="{0FE91B5C-D664-4E88-BCB9-8F01AC538BA0}"/>
              </a:ext>
            </a:extLst>
          </p:cNvPr>
          <p:cNvSpPr/>
          <p:nvPr/>
        </p:nvSpPr>
        <p:spPr>
          <a:xfrm>
            <a:off x="9151723" y="495340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1.1</a:t>
            </a:r>
          </a:p>
        </p:txBody>
      </p:sp>
      <p:sp>
        <p:nvSpPr>
          <p:cNvPr id="114" name="Pass Row 1, Column 6">
            <a:extLst>
              <a:ext uri="{FF2B5EF4-FFF2-40B4-BE49-F238E27FC236}">
                <a16:creationId xmlns:a16="http://schemas.microsoft.com/office/drawing/2014/main" id="{ADC637A5-0666-485C-954F-BFD35CEEF784}"/>
              </a:ext>
            </a:extLst>
          </p:cNvPr>
          <p:cNvSpPr/>
          <p:nvPr/>
        </p:nvSpPr>
        <p:spPr>
          <a:xfrm>
            <a:off x="9591764" y="495340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0.0</a:t>
            </a:r>
          </a:p>
        </p:txBody>
      </p:sp>
      <p:sp>
        <p:nvSpPr>
          <p:cNvPr id="115" name="Pass Row 1, Column 8">
            <a:extLst>
              <a:ext uri="{FF2B5EF4-FFF2-40B4-BE49-F238E27FC236}">
                <a16:creationId xmlns:a16="http://schemas.microsoft.com/office/drawing/2014/main" id="{D92C1714-2C31-43D7-BE5C-F83BBE3C5F05}"/>
              </a:ext>
            </a:extLst>
          </p:cNvPr>
          <p:cNvSpPr/>
          <p:nvPr/>
        </p:nvSpPr>
        <p:spPr>
          <a:xfrm>
            <a:off x="10030423" y="495340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6" name="Pass Row 1, Column 9">
            <a:extLst>
              <a:ext uri="{FF2B5EF4-FFF2-40B4-BE49-F238E27FC236}">
                <a16:creationId xmlns:a16="http://schemas.microsoft.com/office/drawing/2014/main" id="{9BE27EF0-1DBF-4372-A91F-DFC806935DFF}"/>
              </a:ext>
            </a:extLst>
          </p:cNvPr>
          <p:cNvSpPr/>
          <p:nvPr/>
        </p:nvSpPr>
        <p:spPr>
          <a:xfrm>
            <a:off x="10469079" y="495340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7" name="Pass Row 1, Column 5">
            <a:extLst>
              <a:ext uri="{FF2B5EF4-FFF2-40B4-BE49-F238E27FC236}">
                <a16:creationId xmlns:a16="http://schemas.microsoft.com/office/drawing/2014/main" id="{D8A1E5A9-3B9D-4AEE-B55E-7B6593B9E49C}"/>
              </a:ext>
            </a:extLst>
          </p:cNvPr>
          <p:cNvSpPr/>
          <p:nvPr/>
        </p:nvSpPr>
        <p:spPr>
          <a:xfrm>
            <a:off x="7835750" y="528974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2.7</a:t>
            </a:r>
          </a:p>
        </p:txBody>
      </p:sp>
      <p:sp>
        <p:nvSpPr>
          <p:cNvPr id="118" name="Pass Row 1, Column 6">
            <a:extLst>
              <a:ext uri="{FF2B5EF4-FFF2-40B4-BE49-F238E27FC236}">
                <a16:creationId xmlns:a16="http://schemas.microsoft.com/office/drawing/2014/main" id="{2D621197-D229-46F5-ACD1-5CA3A4341057}"/>
              </a:ext>
            </a:extLst>
          </p:cNvPr>
          <p:cNvSpPr/>
          <p:nvPr/>
        </p:nvSpPr>
        <p:spPr>
          <a:xfrm>
            <a:off x="8274408" y="528974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19" name="Pass Row 1, Column 8">
            <a:extLst>
              <a:ext uri="{FF2B5EF4-FFF2-40B4-BE49-F238E27FC236}">
                <a16:creationId xmlns:a16="http://schemas.microsoft.com/office/drawing/2014/main" id="{31BE9DC8-04B4-4914-A69F-D95F92E8F767}"/>
              </a:ext>
            </a:extLst>
          </p:cNvPr>
          <p:cNvSpPr/>
          <p:nvPr/>
        </p:nvSpPr>
        <p:spPr>
          <a:xfrm>
            <a:off x="8713067" y="528974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0" name="Pass Row 1, Column 9">
            <a:extLst>
              <a:ext uri="{FF2B5EF4-FFF2-40B4-BE49-F238E27FC236}">
                <a16:creationId xmlns:a16="http://schemas.microsoft.com/office/drawing/2014/main" id="{FF20F0CD-961E-4FA7-A19B-0EACF756D037}"/>
              </a:ext>
            </a:extLst>
          </p:cNvPr>
          <p:cNvSpPr/>
          <p:nvPr/>
        </p:nvSpPr>
        <p:spPr>
          <a:xfrm>
            <a:off x="9151723" y="528974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1.2</a:t>
            </a:r>
          </a:p>
        </p:txBody>
      </p:sp>
      <p:sp>
        <p:nvSpPr>
          <p:cNvPr id="121" name="Pass Row 1, Column 6">
            <a:extLst>
              <a:ext uri="{FF2B5EF4-FFF2-40B4-BE49-F238E27FC236}">
                <a16:creationId xmlns:a16="http://schemas.microsoft.com/office/drawing/2014/main" id="{324E4D09-CD1F-4A72-8A10-A1E567F5DBB0}"/>
              </a:ext>
            </a:extLst>
          </p:cNvPr>
          <p:cNvSpPr/>
          <p:nvPr/>
        </p:nvSpPr>
        <p:spPr>
          <a:xfrm>
            <a:off x="9591764" y="528974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1.4</a:t>
            </a:r>
          </a:p>
        </p:txBody>
      </p:sp>
      <p:sp>
        <p:nvSpPr>
          <p:cNvPr id="122" name="Pass Row 1, Column 8">
            <a:extLst>
              <a:ext uri="{FF2B5EF4-FFF2-40B4-BE49-F238E27FC236}">
                <a16:creationId xmlns:a16="http://schemas.microsoft.com/office/drawing/2014/main" id="{34445D01-4175-4F09-A01C-F57C84AFF761}"/>
              </a:ext>
            </a:extLst>
          </p:cNvPr>
          <p:cNvSpPr/>
          <p:nvPr/>
        </p:nvSpPr>
        <p:spPr>
          <a:xfrm>
            <a:off x="10030423" y="528974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0.0</a:t>
            </a:r>
          </a:p>
        </p:txBody>
      </p:sp>
      <p:sp>
        <p:nvSpPr>
          <p:cNvPr id="123" name="Pass Row 1, Column 9">
            <a:extLst>
              <a:ext uri="{FF2B5EF4-FFF2-40B4-BE49-F238E27FC236}">
                <a16:creationId xmlns:a16="http://schemas.microsoft.com/office/drawing/2014/main" id="{1B78BF57-F7B8-4A4C-8B44-D075345CD2D9}"/>
              </a:ext>
            </a:extLst>
          </p:cNvPr>
          <p:cNvSpPr/>
          <p:nvPr/>
        </p:nvSpPr>
        <p:spPr>
          <a:xfrm>
            <a:off x="10469079" y="528974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4" name="Pass Row 1, Column 9">
            <a:extLst>
              <a:ext uri="{FF2B5EF4-FFF2-40B4-BE49-F238E27FC236}">
                <a16:creationId xmlns:a16="http://schemas.microsoft.com/office/drawing/2014/main" id="{1240FFF8-B6F9-4F35-B26B-CBBC53E7F6DA}"/>
              </a:ext>
            </a:extLst>
          </p:cNvPr>
          <p:cNvSpPr/>
          <p:nvPr/>
        </p:nvSpPr>
        <p:spPr>
          <a:xfrm>
            <a:off x="10910781" y="426381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125" name="Pass Row 1, Column 9">
            <a:extLst>
              <a:ext uri="{FF2B5EF4-FFF2-40B4-BE49-F238E27FC236}">
                <a16:creationId xmlns:a16="http://schemas.microsoft.com/office/drawing/2014/main" id="{43BA9B96-68F0-407D-AD34-5DE1E7741F0E}"/>
              </a:ext>
            </a:extLst>
          </p:cNvPr>
          <p:cNvSpPr/>
          <p:nvPr/>
        </p:nvSpPr>
        <p:spPr>
          <a:xfrm>
            <a:off x="10910781" y="459889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2.0</a:t>
            </a:r>
          </a:p>
        </p:txBody>
      </p:sp>
      <p:sp>
        <p:nvSpPr>
          <p:cNvPr id="126" name="Pass Row 1, Column 9">
            <a:extLst>
              <a:ext uri="{FF2B5EF4-FFF2-40B4-BE49-F238E27FC236}">
                <a16:creationId xmlns:a16="http://schemas.microsoft.com/office/drawing/2014/main" id="{99B668CE-7944-499D-AC48-D3C3D78B4F91}"/>
              </a:ext>
            </a:extLst>
          </p:cNvPr>
          <p:cNvSpPr/>
          <p:nvPr/>
        </p:nvSpPr>
        <p:spPr>
          <a:xfrm>
            <a:off x="10910781" y="495340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2.3</a:t>
            </a:r>
          </a:p>
        </p:txBody>
      </p:sp>
      <p:sp>
        <p:nvSpPr>
          <p:cNvPr id="127" name="Pass Row 1, Column 9">
            <a:extLst>
              <a:ext uri="{FF2B5EF4-FFF2-40B4-BE49-F238E27FC236}">
                <a16:creationId xmlns:a16="http://schemas.microsoft.com/office/drawing/2014/main" id="{C60D8218-70A9-451C-BB3E-1FE846428CB5}"/>
              </a:ext>
            </a:extLst>
          </p:cNvPr>
          <p:cNvSpPr/>
          <p:nvPr/>
        </p:nvSpPr>
        <p:spPr>
          <a:xfrm>
            <a:off x="10910781" y="528974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28" name="Pass Row 1, Column 5">
            <a:extLst>
              <a:ext uri="{FF2B5EF4-FFF2-40B4-BE49-F238E27FC236}">
                <a16:creationId xmlns:a16="http://schemas.microsoft.com/office/drawing/2014/main" id="{D39F952D-34BC-4E41-A803-3B3FE4DFBE23}"/>
              </a:ext>
            </a:extLst>
          </p:cNvPr>
          <p:cNvSpPr/>
          <p:nvPr/>
        </p:nvSpPr>
        <p:spPr>
          <a:xfrm>
            <a:off x="9595220" y="3047568"/>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129" name="Pass Row 1, Column 6">
            <a:extLst>
              <a:ext uri="{FF2B5EF4-FFF2-40B4-BE49-F238E27FC236}">
                <a16:creationId xmlns:a16="http://schemas.microsoft.com/office/drawing/2014/main" id="{58D4133F-57CE-45A9-8512-37C5FEAEDE76}"/>
              </a:ext>
            </a:extLst>
          </p:cNvPr>
          <p:cNvSpPr/>
          <p:nvPr/>
        </p:nvSpPr>
        <p:spPr>
          <a:xfrm>
            <a:off x="8271366" y="562536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0" name="Pass Row 1, Column 8">
            <a:extLst>
              <a:ext uri="{FF2B5EF4-FFF2-40B4-BE49-F238E27FC236}">
                <a16:creationId xmlns:a16="http://schemas.microsoft.com/office/drawing/2014/main" id="{837A62C3-E538-4A8D-A63B-841719ED49FE}"/>
              </a:ext>
            </a:extLst>
          </p:cNvPr>
          <p:cNvSpPr/>
          <p:nvPr/>
        </p:nvSpPr>
        <p:spPr>
          <a:xfrm>
            <a:off x="8713067" y="562536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1" name="Pass Row 1, Column 9">
            <a:extLst>
              <a:ext uri="{FF2B5EF4-FFF2-40B4-BE49-F238E27FC236}">
                <a16:creationId xmlns:a16="http://schemas.microsoft.com/office/drawing/2014/main" id="{B084C90F-741B-4F84-9949-1B796561779C}"/>
              </a:ext>
            </a:extLst>
          </p:cNvPr>
          <p:cNvSpPr/>
          <p:nvPr/>
        </p:nvSpPr>
        <p:spPr>
          <a:xfrm>
            <a:off x="9151723" y="562536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1.2</a:t>
            </a:r>
          </a:p>
        </p:txBody>
      </p:sp>
      <p:sp>
        <p:nvSpPr>
          <p:cNvPr id="132" name="Pass Row 1, Column 6">
            <a:extLst>
              <a:ext uri="{FF2B5EF4-FFF2-40B4-BE49-F238E27FC236}">
                <a16:creationId xmlns:a16="http://schemas.microsoft.com/office/drawing/2014/main" id="{AF882E34-DFD5-47DD-8FE2-7D5F3D611785}"/>
              </a:ext>
            </a:extLst>
          </p:cNvPr>
          <p:cNvSpPr/>
          <p:nvPr/>
        </p:nvSpPr>
        <p:spPr>
          <a:xfrm>
            <a:off x="9591764" y="562536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1.4</a:t>
            </a:r>
          </a:p>
        </p:txBody>
      </p:sp>
      <p:sp>
        <p:nvSpPr>
          <p:cNvPr id="133" name="Pass Row 1, Column 8">
            <a:extLst>
              <a:ext uri="{FF2B5EF4-FFF2-40B4-BE49-F238E27FC236}">
                <a16:creationId xmlns:a16="http://schemas.microsoft.com/office/drawing/2014/main" id="{D92384DF-7089-48ED-B42F-E3B08AADD4C2}"/>
              </a:ext>
            </a:extLst>
          </p:cNvPr>
          <p:cNvSpPr/>
          <p:nvPr/>
        </p:nvSpPr>
        <p:spPr>
          <a:xfrm>
            <a:off x="10030423" y="562536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4" name="Pass Row 1, Column 9">
            <a:extLst>
              <a:ext uri="{FF2B5EF4-FFF2-40B4-BE49-F238E27FC236}">
                <a16:creationId xmlns:a16="http://schemas.microsoft.com/office/drawing/2014/main" id="{6FBCCF8D-AF47-42E3-9A7B-725B32BD378A}"/>
              </a:ext>
            </a:extLst>
          </p:cNvPr>
          <p:cNvSpPr/>
          <p:nvPr/>
        </p:nvSpPr>
        <p:spPr>
          <a:xfrm>
            <a:off x="10469079" y="562536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0.0</a:t>
            </a:r>
          </a:p>
        </p:txBody>
      </p:sp>
      <p:sp>
        <p:nvSpPr>
          <p:cNvPr id="135" name="Pass Row 1, Column 9">
            <a:extLst>
              <a:ext uri="{FF2B5EF4-FFF2-40B4-BE49-F238E27FC236}">
                <a16:creationId xmlns:a16="http://schemas.microsoft.com/office/drawing/2014/main" id="{893D1AE3-747C-43C4-94F1-3505A137C191}"/>
              </a:ext>
            </a:extLst>
          </p:cNvPr>
          <p:cNvSpPr/>
          <p:nvPr/>
        </p:nvSpPr>
        <p:spPr>
          <a:xfrm>
            <a:off x="10910781" y="562536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6" name="Pass Row 1, Column 5">
            <a:extLst>
              <a:ext uri="{FF2B5EF4-FFF2-40B4-BE49-F238E27FC236}">
                <a16:creationId xmlns:a16="http://schemas.microsoft.com/office/drawing/2014/main" id="{A8D6EA53-747F-4F0C-BB75-E332FFAE0A27}"/>
              </a:ext>
            </a:extLst>
          </p:cNvPr>
          <p:cNvSpPr/>
          <p:nvPr/>
        </p:nvSpPr>
        <p:spPr>
          <a:xfrm>
            <a:off x="7835750" y="562536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2.7</a:t>
            </a:r>
          </a:p>
        </p:txBody>
      </p:sp>
      <p:sp>
        <p:nvSpPr>
          <p:cNvPr id="137" name="Pass Row 1, Column 8">
            <a:extLst>
              <a:ext uri="{FF2B5EF4-FFF2-40B4-BE49-F238E27FC236}">
                <a16:creationId xmlns:a16="http://schemas.microsoft.com/office/drawing/2014/main" id="{5B9148B1-E8C8-4863-B0E5-CE2B70336050}"/>
              </a:ext>
            </a:extLst>
          </p:cNvPr>
          <p:cNvSpPr/>
          <p:nvPr/>
        </p:nvSpPr>
        <p:spPr>
          <a:xfrm>
            <a:off x="8713067" y="596099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38" name="Pass Row 1, Column 9">
            <a:extLst>
              <a:ext uri="{FF2B5EF4-FFF2-40B4-BE49-F238E27FC236}">
                <a16:creationId xmlns:a16="http://schemas.microsoft.com/office/drawing/2014/main" id="{EAF87E0A-35E9-4892-BCB1-9E1A23D74669}"/>
              </a:ext>
            </a:extLst>
          </p:cNvPr>
          <p:cNvSpPr/>
          <p:nvPr/>
        </p:nvSpPr>
        <p:spPr>
          <a:xfrm>
            <a:off x="9151723" y="596099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2.0</a:t>
            </a:r>
          </a:p>
        </p:txBody>
      </p:sp>
      <p:sp>
        <p:nvSpPr>
          <p:cNvPr id="139" name="Pass Row 1, Column 6">
            <a:extLst>
              <a:ext uri="{FF2B5EF4-FFF2-40B4-BE49-F238E27FC236}">
                <a16:creationId xmlns:a16="http://schemas.microsoft.com/office/drawing/2014/main" id="{DD376A15-741C-4707-A525-3FEB28EA867B}"/>
              </a:ext>
            </a:extLst>
          </p:cNvPr>
          <p:cNvSpPr/>
          <p:nvPr/>
        </p:nvSpPr>
        <p:spPr>
          <a:xfrm>
            <a:off x="9591764" y="596099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2.3</a:t>
            </a:r>
          </a:p>
        </p:txBody>
      </p:sp>
      <p:sp>
        <p:nvSpPr>
          <p:cNvPr id="140" name="Pass Row 1, Column 8">
            <a:extLst>
              <a:ext uri="{FF2B5EF4-FFF2-40B4-BE49-F238E27FC236}">
                <a16:creationId xmlns:a16="http://schemas.microsoft.com/office/drawing/2014/main" id="{C118010E-B520-482D-9867-5B64B1540B13}"/>
              </a:ext>
            </a:extLst>
          </p:cNvPr>
          <p:cNvSpPr/>
          <p:nvPr/>
        </p:nvSpPr>
        <p:spPr>
          <a:xfrm>
            <a:off x="10030423" y="596099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1" name="Pass Row 1, Column 9">
            <a:extLst>
              <a:ext uri="{FF2B5EF4-FFF2-40B4-BE49-F238E27FC236}">
                <a16:creationId xmlns:a16="http://schemas.microsoft.com/office/drawing/2014/main" id="{C75D855F-79F3-4526-94F2-6C80C1C44B69}"/>
              </a:ext>
            </a:extLst>
          </p:cNvPr>
          <p:cNvSpPr/>
          <p:nvPr/>
        </p:nvSpPr>
        <p:spPr>
          <a:xfrm>
            <a:off x="10469079" y="596099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2" name="Pass Row 1, Column 9">
            <a:extLst>
              <a:ext uri="{FF2B5EF4-FFF2-40B4-BE49-F238E27FC236}">
                <a16:creationId xmlns:a16="http://schemas.microsoft.com/office/drawing/2014/main" id="{F12707AE-E2B3-4DA8-9CB7-DD2B52ECCCCE}"/>
              </a:ext>
            </a:extLst>
          </p:cNvPr>
          <p:cNvSpPr/>
          <p:nvPr/>
        </p:nvSpPr>
        <p:spPr>
          <a:xfrm>
            <a:off x="10910781" y="596099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0.0</a:t>
            </a:r>
          </a:p>
        </p:txBody>
      </p:sp>
    </p:spTree>
    <p:extLst>
      <p:ext uri="{BB962C8B-B14F-4D97-AF65-F5344CB8AC3E}">
        <p14:creationId xmlns:p14="http://schemas.microsoft.com/office/powerpoint/2010/main" val="19381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664733" y="402947"/>
            <a:ext cx="11658600" cy="640975"/>
          </a:xfrm>
        </p:spPr>
        <p:txBody>
          <a:bodyPr>
            <a:noAutofit/>
          </a:bodyPr>
          <a:lstStyle/>
          <a:p>
            <a:r>
              <a:rPr lang="en-US" sz="2800" dirty="0"/>
              <a:t>You might need an orchestration service if your application…</a:t>
            </a:r>
            <a:endParaRPr lang="en-US" sz="2800"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2177246" y="1993246"/>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Spans multiple AWS services</a:t>
            </a:r>
            <a:endParaRPr lang="en-US"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2177246" y="2522881"/>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Sequences service interaction</a:t>
            </a:r>
            <a:endParaRPr lang="en-US"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2177246" y="3060918"/>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Manages state between calls</a:t>
            </a: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2177246" y="3586784"/>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Requires human intervention</a:t>
            </a:r>
          </a:p>
          <a:p>
            <a:pPr marL="0" indent="0">
              <a:buNone/>
            </a:pPr>
            <a:endParaRPr lang="en-US"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2177245" y="4175960"/>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Contains workflow patterns</a:t>
            </a:r>
          </a:p>
          <a:p>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54999" cy="646331"/>
          </a:xfrm>
        </p:spPr>
        <p:txBody>
          <a:bodyPr/>
          <a:lstStyle/>
          <a:p>
            <a:r>
              <a:rPr lang="en-US" dirty="0"/>
              <a:t>Icons, logos, diagrams, animations, and images</a:t>
            </a:r>
          </a:p>
        </p:txBody>
      </p:sp>
      <p:sp>
        <p:nvSpPr>
          <p:cNvPr id="20" name="TextBox 19"/>
          <p:cNvSpPr txBox="1"/>
          <p:nvPr/>
        </p:nvSpPr>
        <p:spPr>
          <a:xfrm>
            <a:off x="553804" y="2183112"/>
            <a:ext cx="4852983" cy="3401700"/>
          </a:xfrm>
          <a:prstGeom prst="rect">
            <a:avLst/>
          </a:prstGeom>
          <a:noFill/>
        </p:spPr>
        <p:txBody>
          <a:bodyPr wrap="square" lIns="152400" tIns="121920" rIns="152400" bIns="121920" rtlCol="0">
            <a:spAutoFit/>
          </a:bodyPr>
          <a:lstStyle/>
          <a:p>
            <a:pPr>
              <a:lnSpc>
                <a:spcPct val="90000"/>
              </a:lnSpc>
              <a:spcAft>
                <a:spcPts val="1500"/>
              </a:spcAft>
            </a:pP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Only use logos, icons, photos, screenshots, and illustrations that your company has permission (a license) from the copyright owner to use.</a:t>
            </a:r>
          </a:p>
          <a:p>
            <a:pPr>
              <a:lnSpc>
                <a:spcPct val="90000"/>
              </a:lnSpc>
              <a:spcAft>
                <a:spcPts val="1500"/>
              </a:spcAft>
            </a:pPr>
            <a:r>
              <a:rPr lang="en-US" sz="1667" dirty="0"/>
              <a:t>Keep slide diagrams as simple as possible; split content over several slides rather than forcing it all onto one.</a:t>
            </a:r>
          </a:p>
          <a:p>
            <a:pPr>
              <a:lnSpc>
                <a:spcPct val="90000"/>
              </a:lnSpc>
              <a:spcAft>
                <a:spcPts val="1500"/>
              </a:spcAft>
            </a:pPr>
            <a:r>
              <a:rPr lang="en-US" sz="1667" dirty="0"/>
              <a:t>Use simple, subtle animations as needed to direct audience attention and clarify relationships. Avoid dramatic transitions or animations (such as “Random Bars,” “Dissolve,” or “Spin”).</a:t>
            </a:r>
          </a:p>
        </p:txBody>
      </p:sp>
      <p:sp>
        <p:nvSpPr>
          <p:cNvPr id="14" name="Rectangle 13">
            <a:extLst>
              <a:ext uri="{FF2B5EF4-FFF2-40B4-BE49-F238E27FC236}">
                <a16:creationId xmlns:a16="http://schemas.microsoft.com/office/drawing/2014/main" id="{56240619-8357-4439-BBEA-CD5E3F27DEB5}"/>
              </a:ext>
            </a:extLst>
          </p:cNvPr>
          <p:cNvSpPr/>
          <p:nvPr/>
        </p:nvSpPr>
        <p:spPr>
          <a:xfrm>
            <a:off x="8435684" y="3491451"/>
            <a:ext cx="3011207" cy="785023"/>
          </a:xfrm>
          <a:prstGeom prst="rect">
            <a:avLst/>
          </a:prstGeom>
        </p:spPr>
        <p:txBody>
          <a:bodyPr wrap="square">
            <a:spAutoFit/>
          </a:bodyPr>
          <a:lstStyle/>
          <a:p>
            <a:pPr>
              <a:lnSpc>
                <a:spcPct val="90000"/>
              </a:lnSpc>
            </a:pPr>
            <a:r>
              <a:rPr lang="en-US" sz="1667" dirty="0"/>
              <a:t>AWS speakers, download illustrations, icons, and AWS logos from the </a:t>
            </a:r>
            <a:r>
              <a:rPr lang="en-US" sz="1667" dirty="0">
                <a:solidFill>
                  <a:srgbClr val="EA5B1A"/>
                </a:solidFill>
                <a:hlinkClick r:id="rId3"/>
              </a:rPr>
              <a:t>brand portal</a:t>
            </a:r>
            <a:r>
              <a:rPr lang="en-US" sz="1667" dirty="0">
                <a:solidFill>
                  <a:srgbClr val="EA5B1A"/>
                </a:solidFill>
              </a:rPr>
              <a:t> </a:t>
            </a:r>
          </a:p>
        </p:txBody>
      </p:sp>
      <p:pic>
        <p:nvPicPr>
          <p:cNvPr id="15" name="Picture 14">
            <a:extLst>
              <a:ext uri="{FF2B5EF4-FFF2-40B4-BE49-F238E27FC236}">
                <a16:creationId xmlns:a16="http://schemas.microsoft.com/office/drawing/2014/main" id="{D2D34A9B-0F09-4D71-AD3F-16FF081CD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041" y="3326465"/>
            <a:ext cx="728328" cy="435603"/>
          </a:xfrm>
          <a:prstGeom prst="rect">
            <a:avLst/>
          </a:prstGeom>
        </p:spPr>
      </p:pic>
      <p:pic>
        <p:nvPicPr>
          <p:cNvPr id="16" name="Picture 15">
            <a:extLst>
              <a:ext uri="{FF2B5EF4-FFF2-40B4-BE49-F238E27FC236}">
                <a16:creationId xmlns:a16="http://schemas.microsoft.com/office/drawing/2014/main" id="{6E95FE2E-25E9-4EA5-9E03-21FCFA8B1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127" y="3429001"/>
            <a:ext cx="1269397" cy="1275744"/>
          </a:xfrm>
          <a:prstGeom prst="rect">
            <a:avLst/>
          </a:prstGeom>
        </p:spPr>
      </p:pic>
      <p:sp>
        <p:nvSpPr>
          <p:cNvPr id="17" name="Rectangle 16">
            <a:extLst>
              <a:ext uri="{FF2B5EF4-FFF2-40B4-BE49-F238E27FC236}">
                <a16:creationId xmlns:a16="http://schemas.microsoft.com/office/drawing/2014/main" id="{C45F25AC-DB25-4FC9-B853-2CDABE3839C4}"/>
              </a:ext>
            </a:extLst>
          </p:cNvPr>
          <p:cNvSpPr/>
          <p:nvPr/>
        </p:nvSpPr>
        <p:spPr>
          <a:xfrm>
            <a:off x="8435684" y="5076066"/>
            <a:ext cx="3386857" cy="1015919"/>
          </a:xfrm>
          <a:prstGeom prst="rect">
            <a:avLst/>
          </a:prstGeom>
        </p:spPr>
        <p:txBody>
          <a:bodyPr wrap="square">
            <a:spAutoFit/>
          </a:bodyPr>
          <a:lstStyle/>
          <a:p>
            <a:pPr>
              <a:lnSpc>
                <a:spcPct val="90000"/>
              </a:lnSpc>
            </a:pPr>
            <a:r>
              <a:rPr lang="en-US" sz="1667" dirty="0"/>
              <a:t>AWS speakers, find licensed stock photography on </a:t>
            </a:r>
            <a:r>
              <a:rPr lang="en-US" sz="1667" dirty="0">
                <a:solidFill>
                  <a:srgbClr val="EA5B1A"/>
                </a:solidFill>
                <a:hlinkClick r:id="rId6"/>
              </a:rPr>
              <a:t>Amazon Freeway</a:t>
            </a:r>
            <a:r>
              <a:rPr lang="en-US" sz="1667" dirty="0"/>
              <a:t> or request access to </a:t>
            </a:r>
            <a:r>
              <a:rPr lang="en-US" sz="1667" dirty="0">
                <a:solidFill>
                  <a:srgbClr val="EA5B1A"/>
                </a:solidFill>
                <a:hlinkClick r:id="rId7"/>
              </a:rPr>
              <a:t>Adobe Stock</a:t>
            </a:r>
            <a:endParaRPr lang="en-US" sz="1667" dirty="0"/>
          </a:p>
        </p:txBody>
      </p:sp>
      <p:sp>
        <p:nvSpPr>
          <p:cNvPr id="19" name="Content Placeholder 2">
            <a:extLst>
              <a:ext uri="{FF2B5EF4-FFF2-40B4-BE49-F238E27FC236}">
                <a16:creationId xmlns:a16="http://schemas.microsoft.com/office/drawing/2014/main" id="{F54712C0-E830-4FF7-B7E8-3DEF81C6F748}"/>
              </a:ext>
            </a:extLst>
          </p:cNvPr>
          <p:cNvSpPr txBox="1">
            <a:spLocks noChangeArrowheads="1"/>
          </p:cNvSpPr>
          <p:nvPr/>
        </p:nvSpPr>
        <p:spPr bwMode="auto">
          <a:xfrm>
            <a:off x="8435684" y="1924860"/>
            <a:ext cx="3257021"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anchor="t" anchorCtr="0" compatLnSpc="1">
            <a:prstTxWarp prst="textNoShape">
              <a:avLst/>
            </a:prstTxWarp>
            <a:spAutoFit/>
          </a:bodyPr>
          <a:lst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a:lstStyle>
          <a:p>
            <a:pPr>
              <a:spcBef>
                <a:spcPts val="0"/>
              </a:spcBef>
              <a:spcAft>
                <a:spcPts val="0"/>
              </a:spcAft>
            </a:pPr>
            <a:r>
              <a:rPr lang="en-US" altLang="en-US" sz="1667" dirty="0">
                <a:solidFill>
                  <a:schemeClr val="tx1"/>
                </a:solidFill>
              </a:rPr>
              <a:t>Download AWS architecture icons from the </a:t>
            </a:r>
            <a:r>
              <a:rPr lang="en-US" altLang="en-US" sz="1667" dirty="0">
                <a:solidFill>
                  <a:srgbClr val="EA5B1A"/>
                </a:solidFill>
                <a:hlinkClick r:id="rId8"/>
              </a:rPr>
              <a:t>AWS website</a:t>
            </a:r>
            <a:endParaRPr lang="en-US" altLang="en-US" sz="1667" dirty="0">
              <a:solidFill>
                <a:srgbClr val="EA5B1A"/>
              </a:solidFill>
            </a:endParaRPr>
          </a:p>
        </p:txBody>
      </p:sp>
      <p:pic>
        <p:nvPicPr>
          <p:cNvPr id="22" name="Picture 21">
            <a:extLst>
              <a:ext uri="{FF2B5EF4-FFF2-40B4-BE49-F238E27FC236}">
                <a16:creationId xmlns:a16="http://schemas.microsoft.com/office/drawing/2014/main" id="{FCC9C42A-A635-4549-AB5E-82F68AD3223A}"/>
              </a:ext>
            </a:extLst>
          </p:cNvPr>
          <p:cNvPicPr>
            <a:picLocks noChangeAspect="1"/>
          </p:cNvPicPr>
          <p:nvPr/>
        </p:nvPicPr>
        <p:blipFill>
          <a:blip r:embed="rId9"/>
          <a:stretch>
            <a:fillRect/>
          </a:stretch>
        </p:blipFill>
        <p:spPr>
          <a:xfrm>
            <a:off x="6361299" y="1743544"/>
            <a:ext cx="1885848" cy="1070646"/>
          </a:xfrm>
          <a:prstGeom prst="rect">
            <a:avLst/>
          </a:prstGeom>
        </p:spPr>
      </p:pic>
      <p:pic>
        <p:nvPicPr>
          <p:cNvPr id="23" name="Picture 22">
            <a:extLst>
              <a:ext uri="{FF2B5EF4-FFF2-40B4-BE49-F238E27FC236}">
                <a16:creationId xmlns:a16="http://schemas.microsoft.com/office/drawing/2014/main" id="{93E294AC-C6BB-4158-830E-297DF4FA803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61300" y="5063366"/>
            <a:ext cx="1815224" cy="1070646"/>
          </a:xfrm>
          <a:prstGeom prst="rect">
            <a:avLst/>
          </a:prstGeom>
        </p:spPr>
      </p:pic>
      <p:cxnSp>
        <p:nvCxnSpPr>
          <p:cNvPr id="13" name="Straight Connector 12">
            <a:extLst>
              <a:ext uri="{FF2B5EF4-FFF2-40B4-BE49-F238E27FC236}">
                <a16:creationId xmlns:a16="http://schemas.microsoft.com/office/drawing/2014/main" id="{9B1AE8DE-8B6A-4CC1-9879-B1446DF612BE}"/>
              </a:ext>
            </a:extLst>
          </p:cNvPr>
          <p:cNvCxnSpPr/>
          <p:nvPr/>
        </p:nvCxnSpPr>
        <p:spPr>
          <a:xfrm>
            <a:off x="5761560" y="1729225"/>
            <a:ext cx="0" cy="5038403"/>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42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en-US" dirty="0">
                <a:solidFill>
                  <a:schemeClr val="tx1"/>
                </a:solidFill>
              </a:rPr>
              <a:t>Common orchestration patterns</a:t>
            </a: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80373" y="4160638"/>
            <a:ext cx="3384260"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try/catch/finally”</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756194" y="3439158"/>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select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based on data”</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667462" y="1194033"/>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retry failed tasks”</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337670" y="1426571"/>
            <a:ext cx="314603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sequence tasks”</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572503" y="1318680"/>
            <a:ext cx="4142831" cy="481039"/>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run tasks in parallel”</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386147" y="4013834"/>
            <a:ext cx="10164679" cy="177378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sz="2800" dirty="0"/>
          </a:p>
          <a:p>
            <a:pPr marL="457200" indent="-457200"/>
            <a:r>
              <a:rPr lang="en-US" sz="2800" dirty="0"/>
              <a:t>Simplifies implementation of common tasks</a:t>
            </a:r>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en-US" dirty="0"/>
              <a:t>         Introducing AWS Step Functions</a:t>
            </a:r>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
        <p:nvSpPr>
          <p:cNvPr id="4" name="TextBox 3">
            <a:extLst>
              <a:ext uri="{FF2B5EF4-FFF2-40B4-BE49-F238E27FC236}">
                <a16:creationId xmlns:a16="http://schemas.microsoft.com/office/drawing/2014/main" id="{FC939BCA-098A-583B-3879-C187B3B552BA}"/>
              </a:ext>
            </a:extLst>
          </p:cNvPr>
          <p:cNvSpPr txBox="1"/>
          <p:nvPr/>
        </p:nvSpPr>
        <p:spPr>
          <a:xfrm>
            <a:off x="1452282" y="1524130"/>
            <a:ext cx="5990422"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Low-code visual workflow service </a:t>
            </a:r>
          </a:p>
          <a:p>
            <a:pPr algn="l"/>
            <a:endParaRPr lang="en-US" dirty="0" err="1"/>
          </a:p>
        </p:txBody>
      </p:sp>
      <p:sp>
        <p:nvSpPr>
          <p:cNvPr id="7" name="TextBox 6">
            <a:extLst>
              <a:ext uri="{FF2B5EF4-FFF2-40B4-BE49-F238E27FC236}">
                <a16:creationId xmlns:a16="http://schemas.microsoft.com/office/drawing/2014/main" id="{229207E4-D48F-637A-6279-EE38E9D924ED}"/>
              </a:ext>
            </a:extLst>
          </p:cNvPr>
          <p:cNvSpPr txBox="1"/>
          <p:nvPr/>
        </p:nvSpPr>
        <p:spPr>
          <a:xfrm>
            <a:off x="1452282" y="2414247"/>
            <a:ext cx="7889980"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Provides orchestration for other AWS services</a:t>
            </a:r>
          </a:p>
          <a:p>
            <a:pPr algn="l"/>
            <a:endParaRPr lang="en-US" dirty="0" err="1"/>
          </a:p>
        </p:txBody>
      </p:sp>
      <p:sp>
        <p:nvSpPr>
          <p:cNvPr id="8" name="TextBox 7">
            <a:extLst>
              <a:ext uri="{FF2B5EF4-FFF2-40B4-BE49-F238E27FC236}">
                <a16:creationId xmlns:a16="http://schemas.microsoft.com/office/drawing/2014/main" id="{11B208D5-5DEB-3BBE-DD67-A3F3BA8EDAA6}"/>
              </a:ext>
            </a:extLst>
          </p:cNvPr>
          <p:cNvSpPr txBox="1"/>
          <p:nvPr/>
        </p:nvSpPr>
        <p:spPr>
          <a:xfrm>
            <a:off x="1452282" y="3515254"/>
            <a:ext cx="6647654"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Supports common workflow patterns </a:t>
            </a:r>
          </a:p>
          <a:p>
            <a:pPr algn="l"/>
            <a:endParaRPr lang="en-US" dirty="0" err="1"/>
          </a:p>
        </p:txBody>
      </p:sp>
    </p:spTree>
    <p:extLst>
      <p:ext uri="{BB962C8B-B14F-4D97-AF65-F5344CB8AC3E}">
        <p14:creationId xmlns:p14="http://schemas.microsoft.com/office/powerpoint/2010/main" val="42895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11658600" cy="640975"/>
          </a:xfrm>
        </p:spPr>
        <p:txBody>
          <a:bodyPr/>
          <a:lstStyle/>
          <a:p>
            <a:r>
              <a:rPr lang="en-US" dirty="0"/>
              <a:t> Step Function Workflows</a:t>
            </a:r>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9149674" cy="2785378"/>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Are written using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defined as </a:t>
            </a:r>
            <a:r>
              <a:rPr lang="en-US" sz="2000" dirty="0">
                <a:solidFill>
                  <a:srgbClr val="FCB64C"/>
                </a:solidFill>
              </a:rPr>
              <a:t>state machines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composed of </a:t>
            </a:r>
            <a:r>
              <a:rPr lang="en-US" sz="2000" dirty="0">
                <a:solidFill>
                  <a:srgbClr val="FFC000"/>
                </a:solidFill>
              </a:rPr>
              <a:t>steps</a:t>
            </a:r>
            <a:r>
              <a:rPr lang="en-US" sz="2000" dirty="0">
                <a:solidFill>
                  <a:srgbClr val="FFFFFF"/>
                </a:solidFill>
              </a:rPr>
              <a:t> called </a:t>
            </a:r>
            <a:r>
              <a:rPr lang="en-US" sz="2000" dirty="0">
                <a:solidFill>
                  <a:srgbClr val="FCB64C"/>
                </a:solidFill>
              </a:rPr>
              <a:t>states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Can be used to </a:t>
            </a:r>
            <a:r>
              <a:rPr lang="en-US" sz="2000" dirty="0">
                <a:solidFill>
                  <a:srgbClr val="FCB64C"/>
                </a:solidFill>
              </a:rPr>
              <a:t>orchestrate</a:t>
            </a:r>
            <a:r>
              <a:rPr lang="en-US" sz="2000" dirty="0">
                <a:solidFill>
                  <a:srgbClr val="FFFFFF"/>
                </a:solidFill>
              </a:rPr>
              <a:t> multiple AWS services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Tree>
    <p:extLst>
      <p:ext uri="{BB962C8B-B14F-4D97-AF65-F5344CB8AC3E}">
        <p14:creationId xmlns:p14="http://schemas.microsoft.com/office/powerpoint/2010/main" val="2138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en-US" dirty="0"/>
              <a:t>Step Function States</a:t>
            </a:r>
          </a:p>
        </p:txBody>
      </p:sp>
      <p:pic>
        <p:nvPicPr>
          <p:cNvPr id="4" name="Picture 3">
            <a:extLst>
              <a:ext uri="{FF2B5EF4-FFF2-40B4-BE49-F238E27FC236}">
                <a16:creationId xmlns:a16="http://schemas.microsoft.com/office/drawing/2014/main" id="{3A6A0B64-441F-6A1B-0C54-635EA3472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010" y="1473442"/>
            <a:ext cx="3777501" cy="739833"/>
          </a:xfrm>
          <a:prstGeom prst="rect">
            <a:avLst/>
          </a:prstGeom>
        </p:spPr>
      </p:pic>
      <p:pic>
        <p:nvPicPr>
          <p:cNvPr id="9" name="Picture 8">
            <a:extLst>
              <a:ext uri="{FF2B5EF4-FFF2-40B4-BE49-F238E27FC236}">
                <a16:creationId xmlns:a16="http://schemas.microsoft.com/office/drawing/2014/main" id="{203BC081-6547-0062-850F-7A7EFCA31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011" y="3396726"/>
            <a:ext cx="3829724" cy="739833"/>
          </a:xfrm>
          <a:prstGeom prst="rect">
            <a:avLst/>
          </a:prstGeom>
        </p:spPr>
      </p:pic>
      <p:pic>
        <p:nvPicPr>
          <p:cNvPr id="11" name="Picture 10">
            <a:extLst>
              <a:ext uri="{FF2B5EF4-FFF2-40B4-BE49-F238E27FC236}">
                <a16:creationId xmlns:a16="http://schemas.microsoft.com/office/drawing/2014/main" id="{581F501E-FF6E-F3D2-B349-A8DB0450C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774" y="2422444"/>
            <a:ext cx="3794909" cy="748538"/>
          </a:xfrm>
          <a:prstGeom prst="rect">
            <a:avLst/>
          </a:prstGeom>
        </p:spPr>
      </p:pic>
      <p:pic>
        <p:nvPicPr>
          <p:cNvPr id="13" name="Picture 12">
            <a:extLst>
              <a:ext uri="{FF2B5EF4-FFF2-40B4-BE49-F238E27FC236}">
                <a16:creationId xmlns:a16="http://schemas.microsoft.com/office/drawing/2014/main" id="{79C359A9-81D4-F2A5-DFB0-39CFA0076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447189"/>
            <a:ext cx="3820979" cy="769442"/>
          </a:xfrm>
          <a:prstGeom prst="rect">
            <a:avLst/>
          </a:prstGeom>
        </p:spPr>
      </p:pic>
      <p:pic>
        <p:nvPicPr>
          <p:cNvPr id="15" name="Picture 14">
            <a:extLst>
              <a:ext uri="{FF2B5EF4-FFF2-40B4-BE49-F238E27FC236}">
                <a16:creationId xmlns:a16="http://schemas.microsoft.com/office/drawing/2014/main" id="{44A58FD7-CD22-22D0-1F1A-382CFD663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710" y="2421368"/>
            <a:ext cx="3829723" cy="760698"/>
          </a:xfrm>
          <a:prstGeom prst="rect">
            <a:avLst/>
          </a:prstGeom>
        </p:spPr>
      </p:pic>
      <p:pic>
        <p:nvPicPr>
          <p:cNvPr id="17" name="Picture 16">
            <a:extLst>
              <a:ext uri="{FF2B5EF4-FFF2-40B4-BE49-F238E27FC236}">
                <a16:creationId xmlns:a16="http://schemas.microsoft.com/office/drawing/2014/main" id="{8A2852CA-6161-FF66-48B5-14923C46D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44" y="3396513"/>
            <a:ext cx="3829723" cy="760698"/>
          </a:xfrm>
          <a:prstGeom prst="rect">
            <a:avLst/>
          </a:prstGeom>
        </p:spPr>
      </p:pic>
      <p:pic>
        <p:nvPicPr>
          <p:cNvPr id="19" name="Picture 18">
            <a:extLst>
              <a:ext uri="{FF2B5EF4-FFF2-40B4-BE49-F238E27FC236}">
                <a16:creationId xmlns:a16="http://schemas.microsoft.com/office/drawing/2014/main" id="{D7965D78-0E45-5E4E-45B4-2A7A76F33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544" y="4390919"/>
            <a:ext cx="3829723" cy="909341"/>
          </a:xfrm>
          <a:prstGeom prst="rect">
            <a:avLst/>
          </a:prstGeom>
        </p:spPr>
      </p:pic>
      <p:pic>
        <p:nvPicPr>
          <p:cNvPr id="21" name="Picture 20">
            <a:extLst>
              <a:ext uri="{FF2B5EF4-FFF2-40B4-BE49-F238E27FC236}">
                <a16:creationId xmlns:a16="http://schemas.microsoft.com/office/drawing/2014/main" id="{0E248A99-F485-298A-C511-02C983EA2F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5888" y="1447189"/>
            <a:ext cx="3539412" cy="3770963"/>
          </a:xfrm>
          <a:prstGeom prst="rect">
            <a:avLst/>
          </a:prstGeom>
        </p:spPr>
      </p:pic>
      <p:sp>
        <p:nvSpPr>
          <p:cNvPr id="22" name="TextBox 21">
            <a:extLst>
              <a:ext uri="{FF2B5EF4-FFF2-40B4-BE49-F238E27FC236}">
                <a16:creationId xmlns:a16="http://schemas.microsoft.com/office/drawing/2014/main" id="{6B81882F-0BCF-3C8F-EEFE-A351A716EA2C}"/>
              </a:ext>
            </a:extLst>
          </p:cNvPr>
          <p:cNvSpPr txBox="1"/>
          <p:nvPr/>
        </p:nvSpPr>
        <p:spPr>
          <a:xfrm>
            <a:off x="8385888" y="1062468"/>
            <a:ext cx="1542089" cy="369332"/>
          </a:xfrm>
          <a:prstGeom prst="rect">
            <a:avLst/>
          </a:prstGeom>
          <a:noFill/>
        </p:spPr>
        <p:txBody>
          <a:bodyPr wrap="none" lIns="0" rIns="0" rtlCol="0">
            <a:spAutoFit/>
          </a:bodyPr>
          <a:lstStyle/>
          <a:p>
            <a:pPr algn="l"/>
            <a:r>
              <a:rPr lang="en-US" dirty="0"/>
              <a:t>Example tasks:</a:t>
            </a:r>
          </a:p>
        </p:txBody>
      </p:sp>
    </p:spTree>
    <p:extLst>
      <p:ext uri="{BB962C8B-B14F-4D97-AF65-F5344CB8AC3E}">
        <p14:creationId xmlns:p14="http://schemas.microsoft.com/office/powerpoint/2010/main" val="18827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699" y="113293"/>
            <a:ext cx="11658600" cy="640975"/>
          </a:xfrm>
        </p:spPr>
        <p:txBody>
          <a:bodyPr/>
          <a:lstStyle/>
          <a:p>
            <a:r>
              <a:rPr lang="en-US" dirty="0"/>
              <a:t>Workflow Studio</a:t>
            </a:r>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391" y="754268"/>
            <a:ext cx="9534334" cy="5512189"/>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233</TotalTime>
  <Words>3060</Words>
  <Application>Microsoft Macintosh PowerPoint</Application>
  <PresentationFormat>Widescreen</PresentationFormat>
  <Paragraphs>435</Paragraphs>
  <Slides>40</Slides>
  <Notes>26</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Amazon Ember Display</vt:lpstr>
      <vt:lpstr>Lucida Console</vt:lpstr>
      <vt:lpstr>Slack-Lato</vt:lpstr>
      <vt:lpstr>Amazon Ember</vt:lpstr>
      <vt:lpstr>Amazon Ember Regular</vt:lpstr>
      <vt:lpstr>Arial</vt:lpstr>
      <vt:lpstr>Wingdings</vt:lpstr>
      <vt:lpstr>AWS</vt:lpstr>
      <vt:lpstr>The AWS Step Functions Workshop</vt:lpstr>
      <vt:lpstr>PowerPoint Presentation</vt:lpstr>
      <vt:lpstr>The Step Functions Workshop</vt:lpstr>
      <vt:lpstr>You might need an orchestration service if your application…</vt:lpstr>
      <vt:lpstr>Common orchestration patterns</vt:lpstr>
      <vt:lpstr>         Introducing AWS Step Functions</vt:lpstr>
      <vt:lpstr> Step Function Workflows</vt:lpstr>
      <vt:lpstr>Step Function States</vt:lpstr>
      <vt:lpstr>Workflow Studio</vt:lpstr>
      <vt:lpstr> Input and Output Processing</vt:lpstr>
      <vt:lpstr>  AWS SDK Integrations</vt:lpstr>
      <vt:lpstr>PowerPoint Presentation</vt:lpstr>
      <vt:lpstr>Task Patterns</vt:lpstr>
      <vt:lpstr>Example Use Cases</vt:lpstr>
      <vt:lpstr>Workshop Agenda</vt:lpstr>
      <vt:lpstr>  Hosted Mode Dashboard Login</vt:lpstr>
      <vt:lpstr>Accessing Workshop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how to use the template layouts</vt:lpstr>
      <vt:lpstr>Presentation slide examples for reference</vt:lpstr>
      <vt:lpstr>Agenda</vt:lpstr>
      <vt:lpstr>Good presentations</vt:lpstr>
      <vt:lpstr>Every new thing creates two new questions and two new opportunities.</vt:lpstr>
      <vt:lpstr>Tables</vt:lpstr>
      <vt:lpstr>Charts</vt:lpstr>
      <vt:lpstr>Demo</vt:lpstr>
      <vt:lpstr>Additional resources</vt:lpstr>
      <vt:lpstr>PowerPoint Presentation</vt:lpstr>
      <vt:lpstr>How to use this event template</vt:lpstr>
      <vt:lpstr>How to add or reuse content</vt:lpstr>
      <vt:lpstr>Font guidance</vt:lpstr>
      <vt:lpstr>Visual accessibility guidelines</vt:lpstr>
      <vt:lpstr>Icons, logos, diagrams, animations, and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Daniel Fox</cp:lastModifiedBy>
  <cp:revision>30</cp:revision>
  <dcterms:created xsi:type="dcterms:W3CDTF">2022-08-16T16:00:17Z</dcterms:created>
  <dcterms:modified xsi:type="dcterms:W3CDTF">2022-10-12T22:05:34Z</dcterms:modified>
</cp:coreProperties>
</file>